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docProps/custom.xml" ContentType="application/vnd.openxmlformats-officedocument.custom-properties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5" r:id="rId17"/>
    <p:sldId id="290" r:id="rId18"/>
    <p:sldId id="276" r:id="rId19"/>
    <p:sldId id="291" r:id="rId20"/>
    <p:sldId id="278" r:id="rId21"/>
    <p:sldId id="288" r:id="rId22"/>
    <p:sldId id="289" r:id="rId23"/>
    <p:sldId id="284" r:id="rId24"/>
  </p:sldIdLst>
  <p:sldSz cx="12192000" cy="6858000"/>
  <p:notesSz cx="12192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9" d="100"/>
          <a:sy n="79" d="100"/>
        </p:scale>
        <p:origin x="-96" y="-16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3E295B-E7A8-4A1C-B935-96F666A5080D}" type="datetimeFigureOut">
              <a:rPr lang="en-US" smtClean="0"/>
              <a:t>11/28/2018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2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48BA1F-F21B-49D9-9790-E39D329B76D7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6B81CCFE-096C-44D4-A8F4-4FFD0894425B}" type="slidenum">
              <a:rPr lang="en-US"/>
              <a:pPr eaLnBrk="1" hangingPunct="1"/>
              <a:t>14</a:t>
            </a:fld>
            <a:endParaRPr lang="en-US"/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A609B17-D2A9-48A8-AF48-7A9B18763B93}" type="slidenum">
              <a:rPr lang="en-US"/>
              <a:pPr/>
              <a:t>15</a:t>
            </a:fld>
            <a:endParaRPr lang="en-US"/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6A07024-559D-4FEA-983D-E35D6DB60889}" type="slidenum">
              <a:rPr lang="en-US"/>
              <a:pPr/>
              <a:t>16</a:t>
            </a:fld>
            <a:endParaRPr lang="en-US"/>
          </a:p>
        </p:txBody>
      </p:sp>
      <p:sp>
        <p:nvSpPr>
          <p:cNvPr id="583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240"/>
              </a:lnSpc>
            </a:pPr>
            <a:r>
              <a:rPr spc="-60" dirty="0"/>
              <a:t>20 </a:t>
            </a:r>
            <a:r>
              <a:rPr spc="-65" dirty="0"/>
              <a:t>December</a:t>
            </a:r>
            <a:r>
              <a:rPr spc="-110" dirty="0"/>
              <a:t> </a:t>
            </a:r>
            <a:r>
              <a:rPr spc="-60" dirty="0"/>
              <a:t>2017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11/28/2018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Arial"/>
                <a:cs typeface="Arial"/>
              </a:defRPr>
            </a:lvl1pPr>
          </a:lstStyle>
          <a:p>
            <a:pPr marL="25400">
              <a:lnSpc>
                <a:spcPts val="1240"/>
              </a:lnSpc>
            </a:pPr>
            <a:fld id="{81D60167-4931-47E6-BA6A-407CBD079E47}" type="slidenum">
              <a:rPr spc="-60" dirty="0"/>
              <a:pPr marL="25400">
                <a:lnSpc>
                  <a:spcPts val="1240"/>
                </a:lnSpc>
              </a:pPr>
              <a:t>‹#›</a:t>
            </a:fld>
            <a:endParaRPr spc="-6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5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240"/>
              </a:lnSpc>
            </a:pPr>
            <a:r>
              <a:rPr spc="-60" dirty="0"/>
              <a:t>20 </a:t>
            </a:r>
            <a:r>
              <a:rPr spc="-65" dirty="0"/>
              <a:t>December</a:t>
            </a:r>
            <a:r>
              <a:rPr spc="-110" dirty="0"/>
              <a:t> </a:t>
            </a:r>
            <a:r>
              <a:rPr spc="-60" dirty="0"/>
              <a:t>2017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11/28/2018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Arial"/>
                <a:cs typeface="Arial"/>
              </a:defRPr>
            </a:lvl1pPr>
          </a:lstStyle>
          <a:p>
            <a:pPr marL="25400">
              <a:lnSpc>
                <a:spcPts val="1240"/>
              </a:lnSpc>
            </a:pPr>
            <a:fld id="{81D60167-4931-47E6-BA6A-407CBD079E47}" type="slidenum">
              <a:rPr spc="-60" dirty="0"/>
              <a:pPr marL="25400">
                <a:lnSpc>
                  <a:spcPts val="1240"/>
                </a:lnSpc>
              </a:pPr>
              <a:t>‹#›</a:t>
            </a:fld>
            <a:endParaRPr spc="-6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240"/>
              </a:lnSpc>
            </a:pPr>
            <a:r>
              <a:rPr spc="-60" dirty="0"/>
              <a:t>20 </a:t>
            </a:r>
            <a:r>
              <a:rPr spc="-65" dirty="0"/>
              <a:t>December</a:t>
            </a:r>
            <a:r>
              <a:rPr spc="-110" dirty="0"/>
              <a:t> </a:t>
            </a:r>
            <a:r>
              <a:rPr spc="-60" dirty="0"/>
              <a:t>2017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11/28/2018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Arial"/>
                <a:cs typeface="Arial"/>
              </a:defRPr>
            </a:lvl1pPr>
          </a:lstStyle>
          <a:p>
            <a:pPr marL="25400">
              <a:lnSpc>
                <a:spcPts val="1240"/>
              </a:lnSpc>
            </a:pPr>
            <a:fld id="{81D60167-4931-47E6-BA6A-407CBD079E47}" type="slidenum">
              <a:rPr spc="-60" dirty="0"/>
              <a:pPr marL="25400">
                <a:lnSpc>
                  <a:spcPts val="1240"/>
                </a:lnSpc>
              </a:pPr>
              <a:t>‹#›</a:t>
            </a:fld>
            <a:endParaRPr spc="-60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440562"/>
            <a:ext cx="12192000" cy="1464945"/>
          </a:xfrm>
          <a:custGeom>
            <a:avLst/>
            <a:gdLst/>
            <a:ahLst/>
            <a:cxnLst/>
            <a:rect l="l" t="t" r="r" b="b"/>
            <a:pathLst>
              <a:path w="12192000" h="1464945">
                <a:moveTo>
                  <a:pt x="11996801" y="0"/>
                </a:moveTo>
                <a:lnTo>
                  <a:pt x="11996674" y="97662"/>
                </a:lnTo>
                <a:lnTo>
                  <a:pt x="97626" y="97662"/>
                </a:lnTo>
                <a:lnTo>
                  <a:pt x="59625" y="105330"/>
                </a:lnTo>
                <a:lnTo>
                  <a:pt x="28593" y="126237"/>
                </a:lnTo>
                <a:lnTo>
                  <a:pt x="7671" y="157241"/>
                </a:lnTo>
                <a:lnTo>
                  <a:pt x="0" y="195199"/>
                </a:lnTo>
                <a:lnTo>
                  <a:pt x="0" y="1366774"/>
                </a:lnTo>
                <a:lnTo>
                  <a:pt x="7671" y="1404804"/>
                </a:lnTo>
                <a:lnTo>
                  <a:pt x="28593" y="1435846"/>
                </a:lnTo>
                <a:lnTo>
                  <a:pt x="59625" y="1456767"/>
                </a:lnTo>
                <a:lnTo>
                  <a:pt x="97626" y="1464437"/>
                </a:lnTo>
                <a:lnTo>
                  <a:pt x="135628" y="1456767"/>
                </a:lnTo>
                <a:lnTo>
                  <a:pt x="166659" y="1435846"/>
                </a:lnTo>
                <a:lnTo>
                  <a:pt x="187579" y="1404804"/>
                </a:lnTo>
                <a:lnTo>
                  <a:pt x="195249" y="1366774"/>
                </a:lnTo>
                <a:lnTo>
                  <a:pt x="195262" y="1269111"/>
                </a:lnTo>
                <a:lnTo>
                  <a:pt x="12094337" y="1269111"/>
                </a:lnTo>
                <a:lnTo>
                  <a:pt x="12132367" y="1261443"/>
                </a:lnTo>
                <a:lnTo>
                  <a:pt x="12163409" y="1240536"/>
                </a:lnTo>
                <a:lnTo>
                  <a:pt x="12184330" y="1209532"/>
                </a:lnTo>
                <a:lnTo>
                  <a:pt x="12192000" y="1171575"/>
                </a:lnTo>
                <a:lnTo>
                  <a:pt x="12192000" y="292862"/>
                </a:lnTo>
                <a:lnTo>
                  <a:pt x="97626" y="292862"/>
                </a:lnTo>
                <a:lnTo>
                  <a:pt x="97626" y="195199"/>
                </a:lnTo>
                <a:lnTo>
                  <a:pt x="101462" y="176220"/>
                </a:lnTo>
                <a:lnTo>
                  <a:pt x="111924" y="160718"/>
                </a:lnTo>
                <a:lnTo>
                  <a:pt x="127441" y="150264"/>
                </a:lnTo>
                <a:lnTo>
                  <a:pt x="146443" y="146431"/>
                </a:lnTo>
                <a:lnTo>
                  <a:pt x="12192000" y="146431"/>
                </a:lnTo>
                <a:lnTo>
                  <a:pt x="12192000" y="97536"/>
                </a:lnTo>
                <a:lnTo>
                  <a:pt x="12094337" y="97536"/>
                </a:lnTo>
                <a:lnTo>
                  <a:pt x="12094337" y="48767"/>
                </a:lnTo>
                <a:lnTo>
                  <a:pt x="12045569" y="48767"/>
                </a:lnTo>
                <a:lnTo>
                  <a:pt x="12026590" y="44934"/>
                </a:lnTo>
                <a:lnTo>
                  <a:pt x="12011088" y="34480"/>
                </a:lnTo>
                <a:lnTo>
                  <a:pt x="12000634" y="18978"/>
                </a:lnTo>
                <a:lnTo>
                  <a:pt x="11996801" y="0"/>
                </a:lnTo>
                <a:close/>
              </a:path>
              <a:path w="12192000" h="1464945">
                <a:moveTo>
                  <a:pt x="12192000" y="146431"/>
                </a:moveTo>
                <a:lnTo>
                  <a:pt x="146443" y="146431"/>
                </a:lnTo>
                <a:lnTo>
                  <a:pt x="165438" y="150264"/>
                </a:lnTo>
                <a:lnTo>
                  <a:pt x="180952" y="160718"/>
                </a:lnTo>
                <a:lnTo>
                  <a:pt x="191413" y="176220"/>
                </a:lnTo>
                <a:lnTo>
                  <a:pt x="195249" y="195199"/>
                </a:lnTo>
                <a:lnTo>
                  <a:pt x="187579" y="233229"/>
                </a:lnTo>
                <a:lnTo>
                  <a:pt x="166659" y="264271"/>
                </a:lnTo>
                <a:lnTo>
                  <a:pt x="135628" y="285192"/>
                </a:lnTo>
                <a:lnTo>
                  <a:pt x="97626" y="292862"/>
                </a:lnTo>
                <a:lnTo>
                  <a:pt x="12192000" y="292862"/>
                </a:lnTo>
                <a:lnTo>
                  <a:pt x="12192000" y="146431"/>
                </a:lnTo>
                <a:close/>
              </a:path>
              <a:path w="12192000" h="1464945">
                <a:moveTo>
                  <a:pt x="12192000" y="0"/>
                </a:moveTo>
                <a:lnTo>
                  <a:pt x="12184330" y="37957"/>
                </a:lnTo>
                <a:lnTo>
                  <a:pt x="12163409" y="68961"/>
                </a:lnTo>
                <a:lnTo>
                  <a:pt x="12132367" y="89868"/>
                </a:lnTo>
                <a:lnTo>
                  <a:pt x="12094337" y="97536"/>
                </a:lnTo>
                <a:lnTo>
                  <a:pt x="12192000" y="97536"/>
                </a:lnTo>
                <a:lnTo>
                  <a:pt x="12192000" y="0"/>
                </a:lnTo>
                <a:close/>
              </a:path>
              <a:path w="12192000" h="1464945">
                <a:moveTo>
                  <a:pt x="12094337" y="0"/>
                </a:moveTo>
                <a:lnTo>
                  <a:pt x="12090503" y="18978"/>
                </a:lnTo>
                <a:lnTo>
                  <a:pt x="12080049" y="34480"/>
                </a:lnTo>
                <a:lnTo>
                  <a:pt x="12064547" y="44934"/>
                </a:lnTo>
                <a:lnTo>
                  <a:pt x="12045569" y="48767"/>
                </a:lnTo>
                <a:lnTo>
                  <a:pt x="12094337" y="48767"/>
                </a:lnTo>
                <a:lnTo>
                  <a:pt x="12094337" y="0"/>
                </a:lnTo>
                <a:close/>
              </a:path>
            </a:pathLst>
          </a:custGeom>
          <a:solidFill>
            <a:srgbClr val="539E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97626" y="342900"/>
            <a:ext cx="12094845" cy="390525"/>
          </a:xfrm>
          <a:custGeom>
            <a:avLst/>
            <a:gdLst/>
            <a:ahLst/>
            <a:cxnLst/>
            <a:rect l="l" t="t" r="r" b="b"/>
            <a:pathLst>
              <a:path w="12094845" h="390525">
                <a:moveTo>
                  <a:pt x="48817" y="244094"/>
                </a:moveTo>
                <a:lnTo>
                  <a:pt x="29815" y="247927"/>
                </a:lnTo>
                <a:lnTo>
                  <a:pt x="14297" y="258381"/>
                </a:lnTo>
                <a:lnTo>
                  <a:pt x="3836" y="273883"/>
                </a:lnTo>
                <a:lnTo>
                  <a:pt x="0" y="292862"/>
                </a:lnTo>
                <a:lnTo>
                  <a:pt x="0" y="390525"/>
                </a:lnTo>
                <a:lnTo>
                  <a:pt x="38002" y="382855"/>
                </a:lnTo>
                <a:lnTo>
                  <a:pt x="69032" y="361934"/>
                </a:lnTo>
                <a:lnTo>
                  <a:pt x="89952" y="330892"/>
                </a:lnTo>
                <a:lnTo>
                  <a:pt x="97623" y="292862"/>
                </a:lnTo>
                <a:lnTo>
                  <a:pt x="93787" y="273883"/>
                </a:lnTo>
                <a:lnTo>
                  <a:pt x="83326" y="258381"/>
                </a:lnTo>
                <a:lnTo>
                  <a:pt x="67812" y="247927"/>
                </a:lnTo>
                <a:lnTo>
                  <a:pt x="48817" y="244094"/>
                </a:lnTo>
                <a:close/>
              </a:path>
              <a:path w="12094845" h="390525">
                <a:moveTo>
                  <a:pt x="12094373" y="97662"/>
                </a:moveTo>
                <a:lnTo>
                  <a:pt x="11996710" y="97662"/>
                </a:lnTo>
                <a:lnTo>
                  <a:pt x="11996710" y="195325"/>
                </a:lnTo>
                <a:lnTo>
                  <a:pt x="12034741" y="187638"/>
                </a:lnTo>
                <a:lnTo>
                  <a:pt x="12065782" y="166687"/>
                </a:lnTo>
                <a:lnTo>
                  <a:pt x="12086704" y="135639"/>
                </a:lnTo>
                <a:lnTo>
                  <a:pt x="12094373" y="97662"/>
                </a:lnTo>
                <a:close/>
              </a:path>
              <a:path w="12094845" h="390525">
                <a:moveTo>
                  <a:pt x="11996710" y="0"/>
                </a:moveTo>
                <a:lnTo>
                  <a:pt x="11958753" y="7669"/>
                </a:lnTo>
                <a:lnTo>
                  <a:pt x="11927749" y="28590"/>
                </a:lnTo>
                <a:lnTo>
                  <a:pt x="11906842" y="59632"/>
                </a:lnTo>
                <a:lnTo>
                  <a:pt x="11899174" y="97662"/>
                </a:lnTo>
                <a:lnTo>
                  <a:pt x="11903008" y="116641"/>
                </a:lnTo>
                <a:lnTo>
                  <a:pt x="11913462" y="132143"/>
                </a:lnTo>
                <a:lnTo>
                  <a:pt x="11928964" y="142597"/>
                </a:lnTo>
                <a:lnTo>
                  <a:pt x="11947942" y="146430"/>
                </a:lnTo>
                <a:lnTo>
                  <a:pt x="11966921" y="142597"/>
                </a:lnTo>
                <a:lnTo>
                  <a:pt x="11982423" y="132143"/>
                </a:lnTo>
                <a:lnTo>
                  <a:pt x="11992877" y="116641"/>
                </a:lnTo>
                <a:lnTo>
                  <a:pt x="11996710" y="97662"/>
                </a:lnTo>
                <a:lnTo>
                  <a:pt x="12094373" y="97662"/>
                </a:lnTo>
                <a:lnTo>
                  <a:pt x="12086704" y="59632"/>
                </a:lnTo>
                <a:lnTo>
                  <a:pt x="12065782" y="28590"/>
                </a:lnTo>
                <a:lnTo>
                  <a:pt x="12034741" y="7669"/>
                </a:lnTo>
                <a:lnTo>
                  <a:pt x="11996710" y="0"/>
                </a:lnTo>
                <a:close/>
              </a:path>
            </a:pathLst>
          </a:custGeom>
          <a:solidFill>
            <a:srgbClr val="447E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k object 18"/>
          <p:cNvSpPr/>
          <p:nvPr/>
        </p:nvSpPr>
        <p:spPr>
          <a:xfrm>
            <a:off x="0" y="342900"/>
            <a:ext cx="12192000" cy="1562100"/>
          </a:xfrm>
          <a:custGeom>
            <a:avLst/>
            <a:gdLst/>
            <a:ahLst/>
            <a:cxnLst/>
            <a:rect l="l" t="t" r="r" b="b"/>
            <a:pathLst>
              <a:path w="12192000" h="1562100">
                <a:moveTo>
                  <a:pt x="0" y="292862"/>
                </a:moveTo>
                <a:lnTo>
                  <a:pt x="7671" y="254904"/>
                </a:lnTo>
                <a:lnTo>
                  <a:pt x="28593" y="223900"/>
                </a:lnTo>
                <a:lnTo>
                  <a:pt x="59625" y="202993"/>
                </a:lnTo>
                <a:lnTo>
                  <a:pt x="97626" y="195325"/>
                </a:lnTo>
                <a:lnTo>
                  <a:pt x="11996674" y="195325"/>
                </a:lnTo>
                <a:lnTo>
                  <a:pt x="11996674" y="97662"/>
                </a:lnTo>
                <a:lnTo>
                  <a:pt x="12004361" y="59632"/>
                </a:lnTo>
                <a:lnTo>
                  <a:pt x="12025312" y="28590"/>
                </a:lnTo>
                <a:lnTo>
                  <a:pt x="12056360" y="7669"/>
                </a:lnTo>
                <a:lnTo>
                  <a:pt x="12094337" y="0"/>
                </a:lnTo>
                <a:lnTo>
                  <a:pt x="12132367" y="7669"/>
                </a:lnTo>
                <a:lnTo>
                  <a:pt x="12163409" y="28590"/>
                </a:lnTo>
                <a:lnTo>
                  <a:pt x="12184330" y="59632"/>
                </a:lnTo>
                <a:lnTo>
                  <a:pt x="12192000" y="97662"/>
                </a:lnTo>
                <a:lnTo>
                  <a:pt x="12192000" y="1269238"/>
                </a:lnTo>
                <a:lnTo>
                  <a:pt x="12184330" y="1307195"/>
                </a:lnTo>
                <a:lnTo>
                  <a:pt x="12163409" y="1338199"/>
                </a:lnTo>
                <a:lnTo>
                  <a:pt x="12132367" y="1359106"/>
                </a:lnTo>
                <a:lnTo>
                  <a:pt x="12094337" y="1366774"/>
                </a:lnTo>
                <a:lnTo>
                  <a:pt x="195262" y="1366774"/>
                </a:lnTo>
                <a:lnTo>
                  <a:pt x="195262" y="1464437"/>
                </a:lnTo>
                <a:lnTo>
                  <a:pt x="187591" y="1502467"/>
                </a:lnTo>
                <a:lnTo>
                  <a:pt x="166671" y="1533509"/>
                </a:lnTo>
                <a:lnTo>
                  <a:pt x="135641" y="1554430"/>
                </a:lnTo>
                <a:lnTo>
                  <a:pt x="97640" y="1562100"/>
                </a:lnTo>
                <a:lnTo>
                  <a:pt x="59639" y="1554430"/>
                </a:lnTo>
                <a:lnTo>
                  <a:pt x="28607" y="1533509"/>
                </a:lnTo>
                <a:lnTo>
                  <a:pt x="7685" y="1502467"/>
                </a:lnTo>
                <a:lnTo>
                  <a:pt x="13" y="1464437"/>
                </a:lnTo>
                <a:lnTo>
                  <a:pt x="0" y="292862"/>
                </a:lnTo>
                <a:close/>
              </a:path>
            </a:pathLst>
          </a:custGeom>
          <a:ln w="12192">
            <a:solidFill>
              <a:srgbClr val="3A732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k object 19"/>
          <p:cNvSpPr/>
          <p:nvPr/>
        </p:nvSpPr>
        <p:spPr>
          <a:xfrm>
            <a:off x="11990578" y="434466"/>
            <a:ext cx="207518" cy="1098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k object 20"/>
          <p:cNvSpPr/>
          <p:nvPr/>
        </p:nvSpPr>
        <p:spPr>
          <a:xfrm>
            <a:off x="-6095" y="580898"/>
            <a:ext cx="207441" cy="15862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k object 21"/>
          <p:cNvSpPr/>
          <p:nvPr/>
        </p:nvSpPr>
        <p:spPr>
          <a:xfrm>
            <a:off x="195262" y="635762"/>
            <a:ext cx="0" cy="1074420"/>
          </a:xfrm>
          <a:custGeom>
            <a:avLst/>
            <a:gdLst/>
            <a:ahLst/>
            <a:cxnLst/>
            <a:rect l="l" t="t" r="r" b="b"/>
            <a:pathLst>
              <a:path h="1074420">
                <a:moveTo>
                  <a:pt x="0" y="0"/>
                </a:moveTo>
                <a:lnTo>
                  <a:pt x="0" y="1073912"/>
                </a:lnTo>
              </a:path>
            </a:pathLst>
          </a:custGeom>
          <a:ln w="12192">
            <a:solidFill>
              <a:srgbClr val="3A732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240"/>
              </a:lnSpc>
            </a:pPr>
            <a:r>
              <a:rPr spc="-60" dirty="0"/>
              <a:t>20 </a:t>
            </a:r>
            <a:r>
              <a:rPr spc="-65" dirty="0"/>
              <a:t>December</a:t>
            </a:r>
            <a:r>
              <a:rPr spc="-110" dirty="0"/>
              <a:t> </a:t>
            </a:r>
            <a:r>
              <a:rPr spc="-60" dirty="0"/>
              <a:t>2017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11/28/2018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Arial"/>
                <a:cs typeface="Arial"/>
              </a:defRPr>
            </a:lvl1pPr>
          </a:lstStyle>
          <a:p>
            <a:pPr marL="25400">
              <a:lnSpc>
                <a:spcPts val="1240"/>
              </a:lnSpc>
            </a:pPr>
            <a:fld id="{81D60167-4931-47E6-BA6A-407CBD079E47}" type="slidenum">
              <a:rPr spc="-60" dirty="0"/>
              <a:pPr marL="25400">
                <a:lnSpc>
                  <a:spcPts val="1240"/>
                </a:lnSpc>
              </a:pPr>
              <a:t>‹#›</a:t>
            </a:fld>
            <a:endParaRPr spc="-6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440562"/>
            <a:ext cx="12192000" cy="1464945"/>
          </a:xfrm>
          <a:custGeom>
            <a:avLst/>
            <a:gdLst/>
            <a:ahLst/>
            <a:cxnLst/>
            <a:rect l="l" t="t" r="r" b="b"/>
            <a:pathLst>
              <a:path w="12192000" h="1464945">
                <a:moveTo>
                  <a:pt x="11996801" y="0"/>
                </a:moveTo>
                <a:lnTo>
                  <a:pt x="11996674" y="97662"/>
                </a:lnTo>
                <a:lnTo>
                  <a:pt x="97626" y="97662"/>
                </a:lnTo>
                <a:lnTo>
                  <a:pt x="59625" y="105330"/>
                </a:lnTo>
                <a:lnTo>
                  <a:pt x="28593" y="126237"/>
                </a:lnTo>
                <a:lnTo>
                  <a:pt x="7671" y="157241"/>
                </a:lnTo>
                <a:lnTo>
                  <a:pt x="0" y="195199"/>
                </a:lnTo>
                <a:lnTo>
                  <a:pt x="0" y="1366774"/>
                </a:lnTo>
                <a:lnTo>
                  <a:pt x="7671" y="1404804"/>
                </a:lnTo>
                <a:lnTo>
                  <a:pt x="28593" y="1435846"/>
                </a:lnTo>
                <a:lnTo>
                  <a:pt x="59625" y="1456767"/>
                </a:lnTo>
                <a:lnTo>
                  <a:pt x="97626" y="1464437"/>
                </a:lnTo>
                <a:lnTo>
                  <a:pt x="135628" y="1456767"/>
                </a:lnTo>
                <a:lnTo>
                  <a:pt x="166659" y="1435846"/>
                </a:lnTo>
                <a:lnTo>
                  <a:pt x="187579" y="1404804"/>
                </a:lnTo>
                <a:lnTo>
                  <a:pt x="195249" y="1366774"/>
                </a:lnTo>
                <a:lnTo>
                  <a:pt x="195262" y="1269111"/>
                </a:lnTo>
                <a:lnTo>
                  <a:pt x="12094337" y="1269111"/>
                </a:lnTo>
                <a:lnTo>
                  <a:pt x="12132367" y="1261443"/>
                </a:lnTo>
                <a:lnTo>
                  <a:pt x="12163409" y="1240536"/>
                </a:lnTo>
                <a:lnTo>
                  <a:pt x="12184330" y="1209532"/>
                </a:lnTo>
                <a:lnTo>
                  <a:pt x="12192000" y="1171575"/>
                </a:lnTo>
                <a:lnTo>
                  <a:pt x="12192000" y="292862"/>
                </a:lnTo>
                <a:lnTo>
                  <a:pt x="97626" y="292862"/>
                </a:lnTo>
                <a:lnTo>
                  <a:pt x="97626" y="195199"/>
                </a:lnTo>
                <a:lnTo>
                  <a:pt x="101462" y="176220"/>
                </a:lnTo>
                <a:lnTo>
                  <a:pt x="111924" y="160718"/>
                </a:lnTo>
                <a:lnTo>
                  <a:pt x="127441" y="150264"/>
                </a:lnTo>
                <a:lnTo>
                  <a:pt x="146443" y="146431"/>
                </a:lnTo>
                <a:lnTo>
                  <a:pt x="12192000" y="146431"/>
                </a:lnTo>
                <a:lnTo>
                  <a:pt x="12192000" y="97536"/>
                </a:lnTo>
                <a:lnTo>
                  <a:pt x="12094337" y="97536"/>
                </a:lnTo>
                <a:lnTo>
                  <a:pt x="12094337" y="48767"/>
                </a:lnTo>
                <a:lnTo>
                  <a:pt x="12045569" y="48767"/>
                </a:lnTo>
                <a:lnTo>
                  <a:pt x="12026590" y="44934"/>
                </a:lnTo>
                <a:lnTo>
                  <a:pt x="12011088" y="34480"/>
                </a:lnTo>
                <a:lnTo>
                  <a:pt x="12000634" y="18978"/>
                </a:lnTo>
                <a:lnTo>
                  <a:pt x="11996801" y="0"/>
                </a:lnTo>
                <a:close/>
              </a:path>
              <a:path w="12192000" h="1464945">
                <a:moveTo>
                  <a:pt x="12192000" y="146431"/>
                </a:moveTo>
                <a:lnTo>
                  <a:pt x="146443" y="146431"/>
                </a:lnTo>
                <a:lnTo>
                  <a:pt x="165438" y="150264"/>
                </a:lnTo>
                <a:lnTo>
                  <a:pt x="180952" y="160718"/>
                </a:lnTo>
                <a:lnTo>
                  <a:pt x="191413" y="176220"/>
                </a:lnTo>
                <a:lnTo>
                  <a:pt x="195249" y="195199"/>
                </a:lnTo>
                <a:lnTo>
                  <a:pt x="187579" y="233229"/>
                </a:lnTo>
                <a:lnTo>
                  <a:pt x="166659" y="264271"/>
                </a:lnTo>
                <a:lnTo>
                  <a:pt x="135628" y="285192"/>
                </a:lnTo>
                <a:lnTo>
                  <a:pt x="97626" y="292862"/>
                </a:lnTo>
                <a:lnTo>
                  <a:pt x="12192000" y="292862"/>
                </a:lnTo>
                <a:lnTo>
                  <a:pt x="12192000" y="146431"/>
                </a:lnTo>
                <a:close/>
              </a:path>
              <a:path w="12192000" h="1464945">
                <a:moveTo>
                  <a:pt x="12192000" y="0"/>
                </a:moveTo>
                <a:lnTo>
                  <a:pt x="12184330" y="37957"/>
                </a:lnTo>
                <a:lnTo>
                  <a:pt x="12163409" y="68961"/>
                </a:lnTo>
                <a:lnTo>
                  <a:pt x="12132367" y="89868"/>
                </a:lnTo>
                <a:lnTo>
                  <a:pt x="12094337" y="97536"/>
                </a:lnTo>
                <a:lnTo>
                  <a:pt x="12192000" y="97536"/>
                </a:lnTo>
                <a:lnTo>
                  <a:pt x="12192000" y="0"/>
                </a:lnTo>
                <a:close/>
              </a:path>
              <a:path w="12192000" h="1464945">
                <a:moveTo>
                  <a:pt x="12094337" y="0"/>
                </a:moveTo>
                <a:lnTo>
                  <a:pt x="12090503" y="18978"/>
                </a:lnTo>
                <a:lnTo>
                  <a:pt x="12080049" y="34480"/>
                </a:lnTo>
                <a:lnTo>
                  <a:pt x="12064547" y="44934"/>
                </a:lnTo>
                <a:lnTo>
                  <a:pt x="12045569" y="48767"/>
                </a:lnTo>
                <a:lnTo>
                  <a:pt x="12094337" y="48767"/>
                </a:lnTo>
                <a:lnTo>
                  <a:pt x="12094337" y="0"/>
                </a:lnTo>
                <a:close/>
              </a:path>
            </a:pathLst>
          </a:custGeom>
          <a:solidFill>
            <a:srgbClr val="539E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97626" y="342900"/>
            <a:ext cx="12094845" cy="390525"/>
          </a:xfrm>
          <a:custGeom>
            <a:avLst/>
            <a:gdLst/>
            <a:ahLst/>
            <a:cxnLst/>
            <a:rect l="l" t="t" r="r" b="b"/>
            <a:pathLst>
              <a:path w="12094845" h="390525">
                <a:moveTo>
                  <a:pt x="48817" y="244094"/>
                </a:moveTo>
                <a:lnTo>
                  <a:pt x="29815" y="247927"/>
                </a:lnTo>
                <a:lnTo>
                  <a:pt x="14297" y="258381"/>
                </a:lnTo>
                <a:lnTo>
                  <a:pt x="3836" y="273883"/>
                </a:lnTo>
                <a:lnTo>
                  <a:pt x="0" y="292862"/>
                </a:lnTo>
                <a:lnTo>
                  <a:pt x="0" y="390525"/>
                </a:lnTo>
                <a:lnTo>
                  <a:pt x="38002" y="382855"/>
                </a:lnTo>
                <a:lnTo>
                  <a:pt x="69032" y="361934"/>
                </a:lnTo>
                <a:lnTo>
                  <a:pt x="89952" y="330892"/>
                </a:lnTo>
                <a:lnTo>
                  <a:pt x="97623" y="292862"/>
                </a:lnTo>
                <a:lnTo>
                  <a:pt x="93787" y="273883"/>
                </a:lnTo>
                <a:lnTo>
                  <a:pt x="83326" y="258381"/>
                </a:lnTo>
                <a:lnTo>
                  <a:pt x="67812" y="247927"/>
                </a:lnTo>
                <a:lnTo>
                  <a:pt x="48817" y="244094"/>
                </a:lnTo>
                <a:close/>
              </a:path>
              <a:path w="12094845" h="390525">
                <a:moveTo>
                  <a:pt x="12094373" y="97662"/>
                </a:moveTo>
                <a:lnTo>
                  <a:pt x="11996710" y="97662"/>
                </a:lnTo>
                <a:lnTo>
                  <a:pt x="11996710" y="195325"/>
                </a:lnTo>
                <a:lnTo>
                  <a:pt x="12034741" y="187638"/>
                </a:lnTo>
                <a:lnTo>
                  <a:pt x="12065782" y="166687"/>
                </a:lnTo>
                <a:lnTo>
                  <a:pt x="12086704" y="135639"/>
                </a:lnTo>
                <a:lnTo>
                  <a:pt x="12094373" y="97662"/>
                </a:lnTo>
                <a:close/>
              </a:path>
              <a:path w="12094845" h="390525">
                <a:moveTo>
                  <a:pt x="11996710" y="0"/>
                </a:moveTo>
                <a:lnTo>
                  <a:pt x="11958753" y="7669"/>
                </a:lnTo>
                <a:lnTo>
                  <a:pt x="11927749" y="28590"/>
                </a:lnTo>
                <a:lnTo>
                  <a:pt x="11906842" y="59632"/>
                </a:lnTo>
                <a:lnTo>
                  <a:pt x="11899174" y="97662"/>
                </a:lnTo>
                <a:lnTo>
                  <a:pt x="11903008" y="116641"/>
                </a:lnTo>
                <a:lnTo>
                  <a:pt x="11913462" y="132143"/>
                </a:lnTo>
                <a:lnTo>
                  <a:pt x="11928964" y="142597"/>
                </a:lnTo>
                <a:lnTo>
                  <a:pt x="11947942" y="146430"/>
                </a:lnTo>
                <a:lnTo>
                  <a:pt x="11966921" y="142597"/>
                </a:lnTo>
                <a:lnTo>
                  <a:pt x="11982423" y="132143"/>
                </a:lnTo>
                <a:lnTo>
                  <a:pt x="11992877" y="116641"/>
                </a:lnTo>
                <a:lnTo>
                  <a:pt x="11996710" y="97662"/>
                </a:lnTo>
                <a:lnTo>
                  <a:pt x="12094373" y="97662"/>
                </a:lnTo>
                <a:lnTo>
                  <a:pt x="12086704" y="59632"/>
                </a:lnTo>
                <a:lnTo>
                  <a:pt x="12065782" y="28590"/>
                </a:lnTo>
                <a:lnTo>
                  <a:pt x="12034741" y="7669"/>
                </a:lnTo>
                <a:lnTo>
                  <a:pt x="11996710" y="0"/>
                </a:lnTo>
                <a:close/>
              </a:path>
            </a:pathLst>
          </a:custGeom>
          <a:solidFill>
            <a:srgbClr val="447E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k object 18"/>
          <p:cNvSpPr/>
          <p:nvPr/>
        </p:nvSpPr>
        <p:spPr>
          <a:xfrm>
            <a:off x="0" y="342900"/>
            <a:ext cx="12192000" cy="1562100"/>
          </a:xfrm>
          <a:custGeom>
            <a:avLst/>
            <a:gdLst/>
            <a:ahLst/>
            <a:cxnLst/>
            <a:rect l="l" t="t" r="r" b="b"/>
            <a:pathLst>
              <a:path w="12192000" h="1562100">
                <a:moveTo>
                  <a:pt x="0" y="292862"/>
                </a:moveTo>
                <a:lnTo>
                  <a:pt x="7671" y="254904"/>
                </a:lnTo>
                <a:lnTo>
                  <a:pt x="28593" y="223900"/>
                </a:lnTo>
                <a:lnTo>
                  <a:pt x="59625" y="202993"/>
                </a:lnTo>
                <a:lnTo>
                  <a:pt x="97626" y="195325"/>
                </a:lnTo>
                <a:lnTo>
                  <a:pt x="11996674" y="195325"/>
                </a:lnTo>
                <a:lnTo>
                  <a:pt x="11996674" y="97662"/>
                </a:lnTo>
                <a:lnTo>
                  <a:pt x="12004361" y="59632"/>
                </a:lnTo>
                <a:lnTo>
                  <a:pt x="12025312" y="28590"/>
                </a:lnTo>
                <a:lnTo>
                  <a:pt x="12056360" y="7669"/>
                </a:lnTo>
                <a:lnTo>
                  <a:pt x="12094337" y="0"/>
                </a:lnTo>
                <a:lnTo>
                  <a:pt x="12132367" y="7669"/>
                </a:lnTo>
                <a:lnTo>
                  <a:pt x="12163409" y="28590"/>
                </a:lnTo>
                <a:lnTo>
                  <a:pt x="12184330" y="59632"/>
                </a:lnTo>
                <a:lnTo>
                  <a:pt x="12192000" y="97662"/>
                </a:lnTo>
                <a:lnTo>
                  <a:pt x="12192000" y="1269238"/>
                </a:lnTo>
                <a:lnTo>
                  <a:pt x="12184330" y="1307195"/>
                </a:lnTo>
                <a:lnTo>
                  <a:pt x="12163409" y="1338199"/>
                </a:lnTo>
                <a:lnTo>
                  <a:pt x="12132367" y="1359106"/>
                </a:lnTo>
                <a:lnTo>
                  <a:pt x="12094337" y="1366774"/>
                </a:lnTo>
                <a:lnTo>
                  <a:pt x="195262" y="1366774"/>
                </a:lnTo>
                <a:lnTo>
                  <a:pt x="195262" y="1464437"/>
                </a:lnTo>
                <a:lnTo>
                  <a:pt x="187591" y="1502467"/>
                </a:lnTo>
                <a:lnTo>
                  <a:pt x="166671" y="1533509"/>
                </a:lnTo>
                <a:lnTo>
                  <a:pt x="135641" y="1554430"/>
                </a:lnTo>
                <a:lnTo>
                  <a:pt x="97640" y="1562100"/>
                </a:lnTo>
                <a:lnTo>
                  <a:pt x="59639" y="1554430"/>
                </a:lnTo>
                <a:lnTo>
                  <a:pt x="28607" y="1533509"/>
                </a:lnTo>
                <a:lnTo>
                  <a:pt x="7685" y="1502467"/>
                </a:lnTo>
                <a:lnTo>
                  <a:pt x="13" y="1464437"/>
                </a:lnTo>
                <a:lnTo>
                  <a:pt x="0" y="292862"/>
                </a:lnTo>
                <a:close/>
              </a:path>
            </a:pathLst>
          </a:custGeom>
          <a:ln w="12192">
            <a:solidFill>
              <a:srgbClr val="3A732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k object 19"/>
          <p:cNvSpPr/>
          <p:nvPr/>
        </p:nvSpPr>
        <p:spPr>
          <a:xfrm>
            <a:off x="11990578" y="434466"/>
            <a:ext cx="207518" cy="1098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k object 20"/>
          <p:cNvSpPr/>
          <p:nvPr/>
        </p:nvSpPr>
        <p:spPr>
          <a:xfrm>
            <a:off x="-6095" y="580898"/>
            <a:ext cx="207441" cy="15862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k object 21"/>
          <p:cNvSpPr/>
          <p:nvPr/>
        </p:nvSpPr>
        <p:spPr>
          <a:xfrm>
            <a:off x="195262" y="635762"/>
            <a:ext cx="0" cy="1074420"/>
          </a:xfrm>
          <a:custGeom>
            <a:avLst/>
            <a:gdLst/>
            <a:ahLst/>
            <a:cxnLst/>
            <a:rect l="l" t="t" r="r" b="b"/>
            <a:pathLst>
              <a:path h="1074420">
                <a:moveTo>
                  <a:pt x="0" y="0"/>
                </a:moveTo>
                <a:lnTo>
                  <a:pt x="0" y="1073912"/>
                </a:lnTo>
              </a:path>
            </a:pathLst>
          </a:custGeom>
          <a:ln w="12192">
            <a:solidFill>
              <a:srgbClr val="3A732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240"/>
              </a:lnSpc>
            </a:pPr>
            <a:r>
              <a:rPr spc="-60" dirty="0"/>
              <a:t>20 </a:t>
            </a:r>
            <a:r>
              <a:rPr spc="-65" dirty="0"/>
              <a:t>December</a:t>
            </a:r>
            <a:r>
              <a:rPr spc="-110" dirty="0"/>
              <a:t> </a:t>
            </a:r>
            <a:r>
              <a:rPr spc="-60" dirty="0"/>
              <a:t>2017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11/28/2018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Arial"/>
                <a:cs typeface="Arial"/>
              </a:defRPr>
            </a:lvl1pPr>
          </a:lstStyle>
          <a:p>
            <a:pPr marL="25400">
              <a:lnSpc>
                <a:spcPts val="1240"/>
              </a:lnSpc>
            </a:pPr>
            <a:fld id="{81D60167-4931-47E6-BA6A-407CBD079E47}" type="slidenum">
              <a:rPr spc="-60" dirty="0"/>
              <a:pPr marL="25400">
                <a:lnSpc>
                  <a:spcPts val="1240"/>
                </a:lnSpc>
              </a:pPr>
              <a:t>‹#›</a:t>
            </a:fld>
            <a:endParaRPr spc="-60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pPr/>
              <a:t>28/11/2018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xmlns="" val="31718414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pPr/>
              <a:t>28/11/2018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xmlns="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440562"/>
            <a:ext cx="12192000" cy="1464945"/>
          </a:xfrm>
          <a:custGeom>
            <a:avLst/>
            <a:gdLst/>
            <a:ahLst/>
            <a:cxnLst/>
            <a:rect l="l" t="t" r="r" b="b"/>
            <a:pathLst>
              <a:path w="12192000" h="1464945">
                <a:moveTo>
                  <a:pt x="11996801" y="0"/>
                </a:moveTo>
                <a:lnTo>
                  <a:pt x="11996674" y="97662"/>
                </a:lnTo>
                <a:lnTo>
                  <a:pt x="97626" y="97662"/>
                </a:lnTo>
                <a:lnTo>
                  <a:pt x="59625" y="105330"/>
                </a:lnTo>
                <a:lnTo>
                  <a:pt x="28593" y="126237"/>
                </a:lnTo>
                <a:lnTo>
                  <a:pt x="7671" y="157241"/>
                </a:lnTo>
                <a:lnTo>
                  <a:pt x="0" y="195199"/>
                </a:lnTo>
                <a:lnTo>
                  <a:pt x="0" y="1366774"/>
                </a:lnTo>
                <a:lnTo>
                  <a:pt x="7671" y="1404804"/>
                </a:lnTo>
                <a:lnTo>
                  <a:pt x="28593" y="1435846"/>
                </a:lnTo>
                <a:lnTo>
                  <a:pt x="59625" y="1456767"/>
                </a:lnTo>
                <a:lnTo>
                  <a:pt x="97626" y="1464437"/>
                </a:lnTo>
                <a:lnTo>
                  <a:pt x="135628" y="1456767"/>
                </a:lnTo>
                <a:lnTo>
                  <a:pt x="166659" y="1435846"/>
                </a:lnTo>
                <a:lnTo>
                  <a:pt x="187579" y="1404804"/>
                </a:lnTo>
                <a:lnTo>
                  <a:pt x="195249" y="1366774"/>
                </a:lnTo>
                <a:lnTo>
                  <a:pt x="195262" y="1269111"/>
                </a:lnTo>
                <a:lnTo>
                  <a:pt x="12094337" y="1269111"/>
                </a:lnTo>
                <a:lnTo>
                  <a:pt x="12132367" y="1261443"/>
                </a:lnTo>
                <a:lnTo>
                  <a:pt x="12163409" y="1240536"/>
                </a:lnTo>
                <a:lnTo>
                  <a:pt x="12184330" y="1209532"/>
                </a:lnTo>
                <a:lnTo>
                  <a:pt x="12192000" y="1171575"/>
                </a:lnTo>
                <a:lnTo>
                  <a:pt x="12192000" y="292862"/>
                </a:lnTo>
                <a:lnTo>
                  <a:pt x="97626" y="292862"/>
                </a:lnTo>
                <a:lnTo>
                  <a:pt x="97626" y="195199"/>
                </a:lnTo>
                <a:lnTo>
                  <a:pt x="101462" y="176220"/>
                </a:lnTo>
                <a:lnTo>
                  <a:pt x="111924" y="160718"/>
                </a:lnTo>
                <a:lnTo>
                  <a:pt x="127441" y="150264"/>
                </a:lnTo>
                <a:lnTo>
                  <a:pt x="146443" y="146431"/>
                </a:lnTo>
                <a:lnTo>
                  <a:pt x="12192000" y="146431"/>
                </a:lnTo>
                <a:lnTo>
                  <a:pt x="12192000" y="97536"/>
                </a:lnTo>
                <a:lnTo>
                  <a:pt x="12094337" y="97536"/>
                </a:lnTo>
                <a:lnTo>
                  <a:pt x="12094337" y="48767"/>
                </a:lnTo>
                <a:lnTo>
                  <a:pt x="12045569" y="48767"/>
                </a:lnTo>
                <a:lnTo>
                  <a:pt x="12026590" y="44934"/>
                </a:lnTo>
                <a:lnTo>
                  <a:pt x="12011088" y="34480"/>
                </a:lnTo>
                <a:lnTo>
                  <a:pt x="12000634" y="18978"/>
                </a:lnTo>
                <a:lnTo>
                  <a:pt x="11996801" y="0"/>
                </a:lnTo>
                <a:close/>
              </a:path>
              <a:path w="12192000" h="1464945">
                <a:moveTo>
                  <a:pt x="12192000" y="146431"/>
                </a:moveTo>
                <a:lnTo>
                  <a:pt x="146443" y="146431"/>
                </a:lnTo>
                <a:lnTo>
                  <a:pt x="165438" y="150264"/>
                </a:lnTo>
                <a:lnTo>
                  <a:pt x="180952" y="160718"/>
                </a:lnTo>
                <a:lnTo>
                  <a:pt x="191413" y="176220"/>
                </a:lnTo>
                <a:lnTo>
                  <a:pt x="195249" y="195199"/>
                </a:lnTo>
                <a:lnTo>
                  <a:pt x="187579" y="233229"/>
                </a:lnTo>
                <a:lnTo>
                  <a:pt x="166659" y="264271"/>
                </a:lnTo>
                <a:lnTo>
                  <a:pt x="135628" y="285192"/>
                </a:lnTo>
                <a:lnTo>
                  <a:pt x="97626" y="292862"/>
                </a:lnTo>
                <a:lnTo>
                  <a:pt x="12192000" y="292862"/>
                </a:lnTo>
                <a:lnTo>
                  <a:pt x="12192000" y="146431"/>
                </a:lnTo>
                <a:close/>
              </a:path>
              <a:path w="12192000" h="1464945">
                <a:moveTo>
                  <a:pt x="12192000" y="0"/>
                </a:moveTo>
                <a:lnTo>
                  <a:pt x="12184330" y="37957"/>
                </a:lnTo>
                <a:lnTo>
                  <a:pt x="12163409" y="68961"/>
                </a:lnTo>
                <a:lnTo>
                  <a:pt x="12132367" y="89868"/>
                </a:lnTo>
                <a:lnTo>
                  <a:pt x="12094337" y="97536"/>
                </a:lnTo>
                <a:lnTo>
                  <a:pt x="12192000" y="97536"/>
                </a:lnTo>
                <a:lnTo>
                  <a:pt x="12192000" y="0"/>
                </a:lnTo>
                <a:close/>
              </a:path>
              <a:path w="12192000" h="1464945">
                <a:moveTo>
                  <a:pt x="12094337" y="0"/>
                </a:moveTo>
                <a:lnTo>
                  <a:pt x="12090503" y="18978"/>
                </a:lnTo>
                <a:lnTo>
                  <a:pt x="12080049" y="34480"/>
                </a:lnTo>
                <a:lnTo>
                  <a:pt x="12064547" y="44934"/>
                </a:lnTo>
                <a:lnTo>
                  <a:pt x="12045569" y="48767"/>
                </a:lnTo>
                <a:lnTo>
                  <a:pt x="12094337" y="48767"/>
                </a:lnTo>
                <a:lnTo>
                  <a:pt x="12094337" y="0"/>
                </a:lnTo>
                <a:close/>
              </a:path>
            </a:pathLst>
          </a:custGeom>
          <a:solidFill>
            <a:srgbClr val="539E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97626" y="342900"/>
            <a:ext cx="12094845" cy="390525"/>
          </a:xfrm>
          <a:custGeom>
            <a:avLst/>
            <a:gdLst/>
            <a:ahLst/>
            <a:cxnLst/>
            <a:rect l="l" t="t" r="r" b="b"/>
            <a:pathLst>
              <a:path w="12094845" h="390525">
                <a:moveTo>
                  <a:pt x="48817" y="244094"/>
                </a:moveTo>
                <a:lnTo>
                  <a:pt x="29815" y="247927"/>
                </a:lnTo>
                <a:lnTo>
                  <a:pt x="14297" y="258381"/>
                </a:lnTo>
                <a:lnTo>
                  <a:pt x="3836" y="273883"/>
                </a:lnTo>
                <a:lnTo>
                  <a:pt x="0" y="292862"/>
                </a:lnTo>
                <a:lnTo>
                  <a:pt x="0" y="390525"/>
                </a:lnTo>
                <a:lnTo>
                  <a:pt x="38002" y="382855"/>
                </a:lnTo>
                <a:lnTo>
                  <a:pt x="69032" y="361934"/>
                </a:lnTo>
                <a:lnTo>
                  <a:pt x="89952" y="330892"/>
                </a:lnTo>
                <a:lnTo>
                  <a:pt x="97623" y="292862"/>
                </a:lnTo>
                <a:lnTo>
                  <a:pt x="93787" y="273883"/>
                </a:lnTo>
                <a:lnTo>
                  <a:pt x="83326" y="258381"/>
                </a:lnTo>
                <a:lnTo>
                  <a:pt x="67812" y="247927"/>
                </a:lnTo>
                <a:lnTo>
                  <a:pt x="48817" y="244094"/>
                </a:lnTo>
                <a:close/>
              </a:path>
              <a:path w="12094845" h="390525">
                <a:moveTo>
                  <a:pt x="12094373" y="97662"/>
                </a:moveTo>
                <a:lnTo>
                  <a:pt x="11996710" y="97662"/>
                </a:lnTo>
                <a:lnTo>
                  <a:pt x="11996710" y="195325"/>
                </a:lnTo>
                <a:lnTo>
                  <a:pt x="12034741" y="187638"/>
                </a:lnTo>
                <a:lnTo>
                  <a:pt x="12065782" y="166687"/>
                </a:lnTo>
                <a:lnTo>
                  <a:pt x="12086704" y="135639"/>
                </a:lnTo>
                <a:lnTo>
                  <a:pt x="12094373" y="97662"/>
                </a:lnTo>
                <a:close/>
              </a:path>
              <a:path w="12094845" h="390525">
                <a:moveTo>
                  <a:pt x="11996710" y="0"/>
                </a:moveTo>
                <a:lnTo>
                  <a:pt x="11958753" y="7669"/>
                </a:lnTo>
                <a:lnTo>
                  <a:pt x="11927749" y="28590"/>
                </a:lnTo>
                <a:lnTo>
                  <a:pt x="11906842" y="59632"/>
                </a:lnTo>
                <a:lnTo>
                  <a:pt x="11899174" y="97662"/>
                </a:lnTo>
                <a:lnTo>
                  <a:pt x="11903008" y="116641"/>
                </a:lnTo>
                <a:lnTo>
                  <a:pt x="11913462" y="132143"/>
                </a:lnTo>
                <a:lnTo>
                  <a:pt x="11928964" y="142597"/>
                </a:lnTo>
                <a:lnTo>
                  <a:pt x="11947942" y="146430"/>
                </a:lnTo>
                <a:lnTo>
                  <a:pt x="11966921" y="142597"/>
                </a:lnTo>
                <a:lnTo>
                  <a:pt x="11982423" y="132143"/>
                </a:lnTo>
                <a:lnTo>
                  <a:pt x="11992877" y="116641"/>
                </a:lnTo>
                <a:lnTo>
                  <a:pt x="11996710" y="97662"/>
                </a:lnTo>
                <a:lnTo>
                  <a:pt x="12094373" y="97662"/>
                </a:lnTo>
                <a:lnTo>
                  <a:pt x="12086704" y="59632"/>
                </a:lnTo>
                <a:lnTo>
                  <a:pt x="12065782" y="28590"/>
                </a:lnTo>
                <a:lnTo>
                  <a:pt x="12034741" y="7669"/>
                </a:lnTo>
                <a:lnTo>
                  <a:pt x="11996710" y="0"/>
                </a:lnTo>
                <a:close/>
              </a:path>
            </a:pathLst>
          </a:custGeom>
          <a:solidFill>
            <a:srgbClr val="447E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k object 18"/>
          <p:cNvSpPr/>
          <p:nvPr/>
        </p:nvSpPr>
        <p:spPr>
          <a:xfrm>
            <a:off x="0" y="342900"/>
            <a:ext cx="12192000" cy="1562100"/>
          </a:xfrm>
          <a:custGeom>
            <a:avLst/>
            <a:gdLst/>
            <a:ahLst/>
            <a:cxnLst/>
            <a:rect l="l" t="t" r="r" b="b"/>
            <a:pathLst>
              <a:path w="12192000" h="1562100">
                <a:moveTo>
                  <a:pt x="0" y="292862"/>
                </a:moveTo>
                <a:lnTo>
                  <a:pt x="7671" y="254904"/>
                </a:lnTo>
                <a:lnTo>
                  <a:pt x="28593" y="223900"/>
                </a:lnTo>
                <a:lnTo>
                  <a:pt x="59625" y="202993"/>
                </a:lnTo>
                <a:lnTo>
                  <a:pt x="97626" y="195325"/>
                </a:lnTo>
                <a:lnTo>
                  <a:pt x="11996674" y="195325"/>
                </a:lnTo>
                <a:lnTo>
                  <a:pt x="11996674" y="97662"/>
                </a:lnTo>
                <a:lnTo>
                  <a:pt x="12004361" y="59632"/>
                </a:lnTo>
                <a:lnTo>
                  <a:pt x="12025312" y="28590"/>
                </a:lnTo>
                <a:lnTo>
                  <a:pt x="12056360" y="7669"/>
                </a:lnTo>
                <a:lnTo>
                  <a:pt x="12094337" y="0"/>
                </a:lnTo>
                <a:lnTo>
                  <a:pt x="12132367" y="7669"/>
                </a:lnTo>
                <a:lnTo>
                  <a:pt x="12163409" y="28590"/>
                </a:lnTo>
                <a:lnTo>
                  <a:pt x="12184330" y="59632"/>
                </a:lnTo>
                <a:lnTo>
                  <a:pt x="12192000" y="97662"/>
                </a:lnTo>
                <a:lnTo>
                  <a:pt x="12192000" y="1269238"/>
                </a:lnTo>
                <a:lnTo>
                  <a:pt x="12184330" y="1307195"/>
                </a:lnTo>
                <a:lnTo>
                  <a:pt x="12163409" y="1338199"/>
                </a:lnTo>
                <a:lnTo>
                  <a:pt x="12132367" y="1359106"/>
                </a:lnTo>
                <a:lnTo>
                  <a:pt x="12094337" y="1366774"/>
                </a:lnTo>
                <a:lnTo>
                  <a:pt x="195262" y="1366774"/>
                </a:lnTo>
                <a:lnTo>
                  <a:pt x="195262" y="1464437"/>
                </a:lnTo>
                <a:lnTo>
                  <a:pt x="187591" y="1502467"/>
                </a:lnTo>
                <a:lnTo>
                  <a:pt x="166671" y="1533509"/>
                </a:lnTo>
                <a:lnTo>
                  <a:pt x="135641" y="1554430"/>
                </a:lnTo>
                <a:lnTo>
                  <a:pt x="97640" y="1562100"/>
                </a:lnTo>
                <a:lnTo>
                  <a:pt x="59639" y="1554430"/>
                </a:lnTo>
                <a:lnTo>
                  <a:pt x="28607" y="1533509"/>
                </a:lnTo>
                <a:lnTo>
                  <a:pt x="7685" y="1502467"/>
                </a:lnTo>
                <a:lnTo>
                  <a:pt x="13" y="1464437"/>
                </a:lnTo>
                <a:lnTo>
                  <a:pt x="0" y="292862"/>
                </a:lnTo>
                <a:close/>
              </a:path>
            </a:pathLst>
          </a:custGeom>
          <a:ln w="12192">
            <a:solidFill>
              <a:srgbClr val="3A732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k object 19"/>
          <p:cNvSpPr/>
          <p:nvPr/>
        </p:nvSpPr>
        <p:spPr>
          <a:xfrm>
            <a:off x="11990578" y="434466"/>
            <a:ext cx="207518" cy="10985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k object 20"/>
          <p:cNvSpPr/>
          <p:nvPr/>
        </p:nvSpPr>
        <p:spPr>
          <a:xfrm>
            <a:off x="-6095" y="580898"/>
            <a:ext cx="207441" cy="15862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575175" y="631012"/>
            <a:ext cx="3041649" cy="6972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16939" y="1788921"/>
            <a:ext cx="10333355" cy="44386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5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916939" y="6465214"/>
            <a:ext cx="1203960" cy="1778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rgbClr val="888888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240"/>
              </a:lnSpc>
            </a:pPr>
            <a:r>
              <a:rPr spc="-60" dirty="0"/>
              <a:t>20 </a:t>
            </a:r>
            <a:r>
              <a:rPr spc="-65" dirty="0"/>
              <a:t>December</a:t>
            </a:r>
            <a:r>
              <a:rPr spc="-110" dirty="0"/>
              <a:t> </a:t>
            </a:r>
            <a:r>
              <a:rPr spc="-60" dirty="0"/>
              <a:t>2017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11/28/2018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081511" y="6465214"/>
            <a:ext cx="206375" cy="1778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rgbClr val="888888"/>
                </a:solidFill>
                <a:latin typeface="Arial"/>
                <a:cs typeface="Arial"/>
              </a:defRPr>
            </a:lvl1pPr>
          </a:lstStyle>
          <a:p>
            <a:pPr marL="25400">
              <a:lnSpc>
                <a:spcPts val="1240"/>
              </a:lnSpc>
            </a:pPr>
            <a:fld id="{81D60167-4931-47E6-BA6A-407CBD079E47}" type="slidenum">
              <a:rPr spc="-60" dirty="0"/>
              <a:pPr marL="25400">
                <a:lnSpc>
                  <a:spcPts val="1240"/>
                </a:lnSpc>
              </a:pPr>
              <a:t>‹#›</a:t>
            </a:fld>
            <a:endParaRPr spc="-6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8" r:id="rId6"/>
    <p:sldLayoutId id="2147483669" r:id="rId7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7.jpeg"/><Relationship Id="rId7" Type="http://schemas.openxmlformats.org/officeDocument/2006/relationships/image" Target="../media/image11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jpeg"/><Relationship Id="rId10" Type="http://schemas.openxmlformats.org/officeDocument/2006/relationships/image" Target="../media/image14.jpeg"/><Relationship Id="rId4" Type="http://schemas.openxmlformats.org/officeDocument/2006/relationships/image" Target="../media/image8.jpeg"/><Relationship Id="rId9" Type="http://schemas.openxmlformats.org/officeDocument/2006/relationships/image" Target="../media/image13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97991" y="1959864"/>
            <a:ext cx="11176000" cy="2444750"/>
          </a:xfrm>
          <a:custGeom>
            <a:avLst/>
            <a:gdLst/>
            <a:ahLst/>
            <a:cxnLst/>
            <a:rect l="l" t="t" r="r" b="b"/>
            <a:pathLst>
              <a:path w="11176000" h="2444750">
                <a:moveTo>
                  <a:pt x="0" y="2444495"/>
                </a:moveTo>
                <a:lnTo>
                  <a:pt x="11175492" y="2444495"/>
                </a:lnTo>
                <a:lnTo>
                  <a:pt x="11175492" y="0"/>
                </a:lnTo>
                <a:lnTo>
                  <a:pt x="0" y="0"/>
                </a:lnTo>
                <a:lnTo>
                  <a:pt x="0" y="2444495"/>
                </a:lnTo>
                <a:close/>
              </a:path>
            </a:pathLst>
          </a:custGeom>
          <a:ln w="12192">
            <a:solidFill>
              <a:srgbClr val="3A732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295650" y="3387979"/>
            <a:ext cx="5982335" cy="94897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706880">
              <a:lnSpc>
                <a:spcPct val="100000"/>
              </a:lnSpc>
              <a:spcBef>
                <a:spcPts val="100"/>
              </a:spcBef>
            </a:pPr>
            <a:endParaRPr lang="en-US" sz="3000" dirty="0" smtClean="0">
              <a:latin typeface="Arial"/>
              <a:cs typeface="Arial"/>
            </a:endParaRPr>
          </a:p>
          <a:p>
            <a:pPr marL="12700" marR="5080" indent="1706880">
              <a:lnSpc>
                <a:spcPct val="100000"/>
              </a:lnSpc>
              <a:spcBef>
                <a:spcPts val="100"/>
              </a:spcBef>
            </a:pPr>
            <a:endParaRPr sz="3000" dirty="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23672" y="1959864"/>
            <a:ext cx="274320" cy="2444750"/>
          </a:xfrm>
          <a:custGeom>
            <a:avLst/>
            <a:gdLst/>
            <a:ahLst/>
            <a:cxnLst/>
            <a:rect l="l" t="t" r="r" b="b"/>
            <a:pathLst>
              <a:path w="274320" h="2444750">
                <a:moveTo>
                  <a:pt x="0" y="2444495"/>
                </a:moveTo>
                <a:lnTo>
                  <a:pt x="274320" y="2444495"/>
                </a:lnTo>
                <a:lnTo>
                  <a:pt x="274320" y="0"/>
                </a:lnTo>
                <a:lnTo>
                  <a:pt x="0" y="0"/>
                </a:lnTo>
                <a:lnTo>
                  <a:pt x="0" y="2444495"/>
                </a:lnTo>
                <a:close/>
              </a:path>
            </a:pathLst>
          </a:custGeom>
          <a:solidFill>
            <a:srgbClr val="539E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23672" y="1959864"/>
            <a:ext cx="274320" cy="2444750"/>
          </a:xfrm>
          <a:custGeom>
            <a:avLst/>
            <a:gdLst/>
            <a:ahLst/>
            <a:cxnLst/>
            <a:rect l="l" t="t" r="r" b="b"/>
            <a:pathLst>
              <a:path w="274320" h="2444750">
                <a:moveTo>
                  <a:pt x="0" y="2444495"/>
                </a:moveTo>
                <a:lnTo>
                  <a:pt x="274320" y="2444495"/>
                </a:lnTo>
                <a:lnTo>
                  <a:pt x="274320" y="0"/>
                </a:lnTo>
                <a:lnTo>
                  <a:pt x="0" y="0"/>
                </a:lnTo>
                <a:lnTo>
                  <a:pt x="0" y="2444495"/>
                </a:lnTo>
                <a:close/>
              </a:path>
            </a:pathLst>
          </a:custGeom>
          <a:ln w="12192">
            <a:solidFill>
              <a:srgbClr val="3A732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3118866" y="4618482"/>
            <a:ext cx="5629910" cy="900246"/>
          </a:xfrm>
          <a:prstGeom prst="rect">
            <a:avLst/>
          </a:prstGeom>
          <a:ln w="19811">
            <a:solidFill>
              <a:srgbClr val="3A7327"/>
            </a:solidFill>
          </a:ln>
        </p:spPr>
        <p:txBody>
          <a:bodyPr vert="horz" wrap="square" lIns="0" tIns="66040" rIns="0" bIns="0" rtlCol="0">
            <a:spAutoFit/>
          </a:bodyPr>
          <a:lstStyle/>
          <a:p>
            <a:pPr marL="90170" algn="ctr">
              <a:lnSpc>
                <a:spcPct val="100000"/>
              </a:lnSpc>
              <a:spcBef>
                <a:spcPts val="520"/>
              </a:spcBef>
            </a:pPr>
            <a:r>
              <a:rPr lang="en-US" sz="2500" dirty="0" smtClean="0">
                <a:latin typeface="Arial"/>
                <a:cs typeface="Arial"/>
              </a:rPr>
              <a:t>Presented By</a:t>
            </a:r>
          </a:p>
          <a:p>
            <a:pPr marL="90170" algn="ctr">
              <a:lnSpc>
                <a:spcPct val="100000"/>
              </a:lnSpc>
              <a:spcBef>
                <a:spcPts val="520"/>
              </a:spcBef>
            </a:pPr>
            <a:r>
              <a:rPr lang="en-US" sz="2500" dirty="0" err="1" smtClean="0">
                <a:latin typeface="Arial"/>
                <a:cs typeface="Arial"/>
              </a:rPr>
              <a:t>Deepa</a:t>
            </a:r>
            <a:r>
              <a:rPr lang="en-US" sz="2500" dirty="0" smtClean="0">
                <a:latin typeface="Arial"/>
                <a:cs typeface="Arial"/>
              </a:rPr>
              <a:t> &amp; </a:t>
            </a:r>
            <a:r>
              <a:rPr lang="en-US" sz="2500" dirty="0" err="1" smtClean="0">
                <a:latin typeface="Arial"/>
                <a:cs typeface="Arial"/>
              </a:rPr>
              <a:t>Niharika</a:t>
            </a:r>
            <a:r>
              <a:rPr lang="en-US" sz="2500" dirty="0" smtClean="0">
                <a:latin typeface="Arial"/>
                <a:cs typeface="Arial"/>
              </a:rPr>
              <a:t> </a:t>
            </a:r>
            <a:endParaRPr sz="2500" dirty="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24713" y="6388100"/>
            <a:ext cx="1501140" cy="2436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500" dirty="0" smtClean="0">
                <a:latin typeface="Arial"/>
                <a:cs typeface="Arial"/>
              </a:rPr>
              <a:t>28/11/2018</a:t>
            </a:r>
            <a:endParaRPr sz="1500" dirty="0">
              <a:latin typeface="Arial"/>
              <a:cs typeface="Arial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371600" y="2514601"/>
            <a:ext cx="103632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latin typeface="+mj-lt"/>
              </a:rPr>
              <a:t>Multi-Source Approach for Crowd Density Estimation in Still Images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14400" y="2125980"/>
            <a:ext cx="10363200" cy="677108"/>
          </a:xfrm>
        </p:spPr>
        <p:txBody>
          <a:bodyPr/>
          <a:lstStyle/>
          <a:p>
            <a:r>
              <a:rPr lang="fr-FR" dirty="0" smtClean="0"/>
              <a:t>HOG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4294967295"/>
          </p:nvPr>
        </p:nvSpPr>
        <p:spPr>
          <a:xfrm>
            <a:off x="402336" y="1527048"/>
            <a:ext cx="11338560" cy="4572000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just"/>
            <a:endParaRPr lang="fr-FR" dirty="0" smtClean="0"/>
          </a:p>
          <a:p>
            <a:pPr algn="just"/>
            <a:endParaRPr lang="fr-FR" dirty="0" smtClean="0"/>
          </a:p>
        </p:txBody>
      </p:sp>
      <p:pic>
        <p:nvPicPr>
          <p:cNvPr id="15369" name="Picture 9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90723" y="2106658"/>
            <a:ext cx="1905013" cy="14663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371" name="Picture 1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000" y="3886200"/>
            <a:ext cx="3213100" cy="1019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372" name="Picture 1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62000" y="5867400"/>
            <a:ext cx="340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489133" y="5029200"/>
            <a:ext cx="2501989" cy="1348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Rectangle 8"/>
          <p:cNvSpPr/>
          <p:nvPr/>
        </p:nvSpPr>
        <p:spPr>
          <a:xfrm>
            <a:off x="5181600" y="2133600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fr-FR" dirty="0" err="1" smtClean="0"/>
              <a:t>Find</a:t>
            </a:r>
            <a:r>
              <a:rPr lang="fr-FR" dirty="0" smtClean="0"/>
              <a:t> the </a:t>
            </a:r>
            <a:r>
              <a:rPr lang="fr-FR" dirty="0" err="1" smtClean="0"/>
              <a:t>edge</a:t>
            </a:r>
            <a:r>
              <a:rPr lang="fr-FR" dirty="0" smtClean="0"/>
              <a:t> direction </a:t>
            </a:r>
            <a:r>
              <a:rPr lang="fr-FR" dirty="0" err="1" smtClean="0"/>
              <a:t>at</a:t>
            </a:r>
            <a:r>
              <a:rPr lang="fr-FR" dirty="0" smtClean="0"/>
              <a:t> </a:t>
            </a:r>
            <a:r>
              <a:rPr lang="fr-FR" dirty="0" err="1" smtClean="0"/>
              <a:t>each</a:t>
            </a:r>
            <a:r>
              <a:rPr lang="fr-FR" dirty="0" smtClean="0"/>
              <a:t> pixel in a </a:t>
            </a:r>
            <a:r>
              <a:rPr lang="fr-FR" dirty="0" err="1" smtClean="0"/>
              <a:t>cell</a:t>
            </a:r>
            <a:r>
              <a:rPr lang="fr-FR" dirty="0" smtClean="0"/>
              <a:t>.</a:t>
            </a:r>
          </a:p>
          <a:p>
            <a:pPr algn="just"/>
            <a:endParaRPr lang="fr-FR" dirty="0" smtClean="0"/>
          </a:p>
          <a:p>
            <a:pPr algn="just"/>
            <a:endParaRPr lang="fr-FR" dirty="0" smtClean="0"/>
          </a:p>
          <a:p>
            <a:pPr algn="just"/>
            <a:endParaRPr lang="fr-FR" dirty="0" smtClean="0"/>
          </a:p>
          <a:p>
            <a:pPr algn="just"/>
            <a:r>
              <a:rPr lang="en-US" dirty="0" smtClean="0"/>
              <a:t>Count occurrences of gradient orientation in cells.</a:t>
            </a:r>
          </a:p>
          <a:p>
            <a:pPr lvl="3" algn="just"/>
            <a:r>
              <a:rPr lang="en-US" dirty="0" smtClean="0"/>
              <a:t>h(</a:t>
            </a:r>
            <a:r>
              <a:rPr lang="el-GR" b="1" dirty="0" smtClean="0"/>
              <a:t>θ</a:t>
            </a:r>
            <a:r>
              <a:rPr lang="en-US" dirty="0" smtClean="0"/>
              <a:t>) = h(</a:t>
            </a:r>
            <a:r>
              <a:rPr lang="el-GR" b="1" dirty="0" smtClean="0"/>
              <a:t>θ</a:t>
            </a:r>
            <a:r>
              <a:rPr lang="en-US" dirty="0" smtClean="0"/>
              <a:t>) +1 ; for the portion </a:t>
            </a:r>
          </a:p>
          <a:p>
            <a:pPr lvl="3" algn="just"/>
            <a:r>
              <a:rPr lang="en-US" dirty="0" smtClean="0"/>
              <a:t>0 to pi or 0 to 2pi; quantize to N bins</a:t>
            </a:r>
          </a:p>
          <a:p>
            <a:pPr algn="just"/>
            <a:r>
              <a:rPr lang="en-US" dirty="0" smtClean="0"/>
              <a:t>A local histogram for each cell.</a:t>
            </a:r>
            <a:endParaRPr lang="fr-FR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14400" y="2125980"/>
            <a:ext cx="10363200" cy="677108"/>
          </a:xfrm>
        </p:spPr>
        <p:txBody>
          <a:bodyPr/>
          <a:lstStyle/>
          <a:p>
            <a:r>
              <a:rPr lang="fr-FR" dirty="0" smtClean="0"/>
              <a:t>HOG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4294967295"/>
          </p:nvPr>
        </p:nvSpPr>
        <p:spPr>
          <a:xfrm>
            <a:off x="402336" y="1527048"/>
            <a:ext cx="11338560" cy="4572000"/>
          </a:xfrm>
          <a:prstGeom prst="rect">
            <a:avLst/>
          </a:prstGeom>
        </p:spPr>
        <p:txBody>
          <a:bodyPr/>
          <a:lstStyle/>
          <a:p>
            <a:pPr>
              <a:buNone/>
            </a:pPr>
            <a:endParaRPr lang="fr-FR" dirty="0" smtClean="0"/>
          </a:p>
          <a:p>
            <a:pPr>
              <a:buNone/>
            </a:pPr>
            <a:endParaRPr lang="fr-FR" dirty="0" smtClean="0"/>
          </a:p>
          <a:p>
            <a:pPr>
              <a:buNone/>
            </a:pPr>
            <a:endParaRPr lang="fr-FR" dirty="0" smtClean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95600" y="3352800"/>
            <a:ext cx="6572295" cy="2176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Rectangle 4"/>
          <p:cNvSpPr/>
          <p:nvPr/>
        </p:nvSpPr>
        <p:spPr>
          <a:xfrm>
            <a:off x="2057400" y="2590800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fr-FR" dirty="0" smtClean="0"/>
              <a:t>The </a:t>
            </a:r>
            <a:r>
              <a:rPr lang="fr-FR" dirty="0" err="1" smtClean="0"/>
              <a:t>collected</a:t>
            </a:r>
            <a:r>
              <a:rPr lang="fr-FR" dirty="0" smtClean="0"/>
              <a:t> </a:t>
            </a:r>
            <a:r>
              <a:rPr lang="fr-FR" dirty="0" err="1" smtClean="0"/>
              <a:t>histograms</a:t>
            </a:r>
            <a:r>
              <a:rPr lang="fr-FR" dirty="0" smtClean="0"/>
              <a:t> of </a:t>
            </a:r>
            <a:r>
              <a:rPr lang="fr-FR" dirty="0" err="1" smtClean="0"/>
              <a:t>cells</a:t>
            </a:r>
            <a:r>
              <a:rPr lang="fr-FR" dirty="0" smtClean="0"/>
              <a:t> </a:t>
            </a:r>
            <a:r>
              <a:rPr lang="fr-FR" dirty="0" err="1" smtClean="0"/>
              <a:t>can</a:t>
            </a:r>
            <a:r>
              <a:rPr lang="fr-FR" dirty="0" smtClean="0"/>
              <a:t> </a:t>
            </a:r>
            <a:r>
              <a:rPr lang="fr-FR" dirty="0" err="1" smtClean="0"/>
              <a:t>be</a:t>
            </a:r>
            <a:r>
              <a:rPr lang="fr-FR" dirty="0" smtClean="0"/>
              <a:t> </a:t>
            </a:r>
            <a:r>
              <a:rPr lang="fr-FR" dirty="0" err="1" smtClean="0"/>
              <a:t>agregated</a:t>
            </a:r>
            <a:r>
              <a:rPr lang="fr-FR" dirty="0" smtClean="0"/>
              <a:t> in a </a:t>
            </a:r>
            <a:r>
              <a:rPr lang="fr-FR" dirty="0" err="1" smtClean="0"/>
              <a:t>defined</a:t>
            </a:r>
            <a:r>
              <a:rPr lang="fr-FR" dirty="0" smtClean="0"/>
              <a:t> block </a:t>
            </a:r>
          </a:p>
          <a:p>
            <a:endParaRPr lang="fr-FR" dirty="0" smtClean="0"/>
          </a:p>
          <a:p>
            <a:endParaRPr lang="fr-FR" dirty="0" smtClean="0"/>
          </a:p>
        </p:txBody>
      </p:sp>
      <p:sp>
        <p:nvSpPr>
          <p:cNvPr id="6" name="Rectangle 5"/>
          <p:cNvSpPr/>
          <p:nvPr/>
        </p:nvSpPr>
        <p:spPr>
          <a:xfrm>
            <a:off x="2286000" y="5638800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lvl="2" algn="just"/>
            <a:r>
              <a:rPr lang="fr-FR" dirty="0" smtClean="0"/>
              <a:t>Ex: 0 to 2Pi </a:t>
            </a:r>
            <a:r>
              <a:rPr lang="fr-FR" dirty="0" err="1" smtClean="0"/>
              <a:t>edge</a:t>
            </a:r>
            <a:r>
              <a:rPr lang="fr-FR" dirty="0" smtClean="0"/>
              <a:t> orientations </a:t>
            </a:r>
            <a:r>
              <a:rPr lang="fr-FR" dirty="0" err="1" smtClean="0"/>
              <a:t>truncated</a:t>
            </a:r>
            <a:r>
              <a:rPr lang="fr-FR" dirty="0" smtClean="0"/>
              <a:t> to 16. 4 </a:t>
            </a:r>
            <a:r>
              <a:rPr lang="fr-FR" dirty="0" err="1" smtClean="0"/>
              <a:t>Cells</a:t>
            </a:r>
            <a:r>
              <a:rPr lang="fr-FR" dirty="0" smtClean="0"/>
              <a:t> per Block</a:t>
            </a:r>
          </a:p>
          <a:p>
            <a:pPr lvl="5" algn="just"/>
            <a:r>
              <a:rPr lang="fr-FR" dirty="0" err="1" smtClean="0"/>
              <a:t>Gives</a:t>
            </a:r>
            <a:r>
              <a:rPr lang="fr-FR" dirty="0" smtClean="0"/>
              <a:t> 16x4 = 64 </a:t>
            </a:r>
            <a:r>
              <a:rPr lang="fr-FR" dirty="0" err="1" smtClean="0"/>
              <a:t>features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631012"/>
            <a:ext cx="9601199" cy="697230"/>
          </a:xfrm>
        </p:spPr>
        <p:txBody>
          <a:bodyPr>
            <a:normAutofit/>
          </a:bodyPr>
          <a:lstStyle/>
          <a:p>
            <a:r>
              <a:rPr lang="en-US" sz="4000" dirty="0" smtClean="0">
                <a:solidFill>
                  <a:srgbClr val="0070C0"/>
                </a:solidFill>
              </a:rPr>
              <a:t>Pixel Neighborhood-based Feature</a:t>
            </a:r>
            <a:endParaRPr lang="en-US" sz="4000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The most important for texture analysis is to 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describe </a:t>
            </a: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the spatial behavior of intensity values in any given neighborhood. </a:t>
            </a:r>
            <a:endParaRPr lang="en-US" sz="2800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sz="28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Different </a:t>
            </a: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methodologies have been proposed.</a:t>
            </a:r>
          </a:p>
          <a:p>
            <a:endParaRPr lang="en-US" sz="28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Local binary pattern (LBP) is one of the most-widely used approach – mainly for face recognition.</a:t>
            </a:r>
          </a:p>
          <a:p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LBP is used for texture analysis too. </a:t>
            </a:r>
            <a:endParaRPr lang="en-US" sz="28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95787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838200"/>
            <a:ext cx="10972800" cy="1143000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0070C0"/>
                </a:solidFill>
                <a:cs typeface="Times New Roman" pitchFamily="18" charset="0"/>
              </a:rPr>
              <a:t>Local Binary Pattern (LBP)</a:t>
            </a:r>
          </a:p>
        </p:txBody>
      </p:sp>
      <p:pic>
        <p:nvPicPr>
          <p:cNvPr id="2048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930401" y="2667000"/>
            <a:ext cx="16835183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>
        <mc:Choice xmlns:a14="http://schemas.microsoft.com/office/drawing/2010/main" xmlns="" Requires="a14">
          <p:sp>
            <p:nvSpPr>
              <p:cNvPr id="4" name="Rectangle 3"/>
              <p:cNvSpPr/>
              <p:nvPr/>
            </p:nvSpPr>
            <p:spPr>
              <a:xfrm>
                <a:off x="1676400" y="5585422"/>
                <a:ext cx="6084887" cy="112017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400" dirty="0" smtClean="0"/>
                  <a:t>Binary </a:t>
                </a:r>
                <a:r>
                  <a:rPr lang="en-US" sz="2400" dirty="0"/>
                  <a:t>threshold function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𝑔</m:t>
                    </m:r>
                    <m:d>
                      <m:dPr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2400" dirty="0"/>
                  <a:t> is,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/>
                        </a:rPr>
                        <m:t>𝑔</m:t>
                      </m:r>
                      <m:d>
                        <m:dPr>
                          <m:ctrlPr>
                            <a:rPr lang="en-US" sz="24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en-US" sz="2400" i="1">
                          <a:latin typeface="Cambria Math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400" i="1">
                              <a:latin typeface="Cambria Math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eqArr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0,  &amp;</m:t>
                              </m:r>
                              <m:r>
                                <a:rPr lang="en-US" sz="2400" i="1">
                                  <a:latin typeface="Cambria Math"/>
                                </a:rPr>
                                <m:t>𝑥</m:t>
                              </m:r>
                              <m:r>
                                <a:rPr lang="en-US" sz="2400" i="1">
                                  <a:latin typeface="Cambria Math"/>
                                </a:rPr>
                                <m:t>&lt;0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1,  &amp;</m:t>
                              </m:r>
                              <m:r>
                                <a:rPr lang="en-US" sz="2400" i="1">
                                  <a:latin typeface="Cambria Math"/>
                                </a:rPr>
                                <m:t>𝑥</m:t>
                              </m:r>
                              <m:r>
                                <a:rPr lang="en-US" sz="2400" i="1">
                                  <a:latin typeface="Cambria Math"/>
                                </a:rPr>
                                <m:t>≥0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5201" y="5585422"/>
                <a:ext cx="8113183" cy="1120178"/>
              </a:xfrm>
              <a:prstGeom prst="rect">
                <a:avLst/>
              </a:prstGeom>
              <a:blipFill rotWithShape="1">
                <a:blip r:embed="rId3" cstate="print"/>
                <a:stretch>
                  <a:fillRect t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914400" y="1676400"/>
            <a:ext cx="104499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For each PIXEL of an image, a BINARY CODE is produced </a:t>
            </a:r>
          </a:p>
          <a:p>
            <a:pPr algn="just"/>
            <a:r>
              <a:rPr lang="en-US" sz="2400" dirty="0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 to make a new matrix with the new value (binary to decimal value).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20483" name="TextBox 20482"/>
              <p:cNvSpPr txBox="1"/>
              <p:nvPr/>
            </p:nvSpPr>
            <p:spPr>
              <a:xfrm>
                <a:off x="609600" y="3962400"/>
                <a:ext cx="8458200" cy="20758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i="1" dirty="0" smtClean="0">
                    <a:solidFill>
                      <a:srgbClr val="0070C0"/>
                    </a:solidFill>
                    <a:latin typeface="Times New Roman" pitchFamily="18" charset="0"/>
                    <a:cs typeface="Times New Roman" pitchFamily="18" charset="0"/>
                  </a:rPr>
                  <a:t>where</a:t>
                </a:r>
                <a:r>
                  <a:rPr lang="en-US" dirty="0" smtClean="0">
                    <a:solidFill>
                      <a:srgbClr val="0070C0"/>
                    </a:solidFill>
                    <a:latin typeface="Times New Roman" pitchFamily="18" charset="0"/>
                    <a:cs typeface="Times New Roman" pitchFamily="18" charset="0"/>
                  </a:rPr>
                  <a:t>, </a:t>
                </a:r>
              </a:p>
              <a:p>
                <a:r>
                  <a:rPr lang="en-US" dirty="0">
                    <a:solidFill>
                      <a:srgbClr val="0070C0"/>
                    </a:solidFill>
                    <a:latin typeface="Times New Roman" pitchFamily="18" charset="0"/>
                    <a:cs typeface="Times New Roman" pitchFamily="18" charset="0"/>
                  </a:rPr>
                  <a:t/>
                </a:r>
                <a:r>
                  <a:rPr lang="en-US" dirty="0" smtClean="0">
                    <a:solidFill>
                      <a:srgbClr val="0070C0"/>
                    </a:solidFill>
                    <a:latin typeface="Times New Roman" pitchFamily="18" charset="0"/>
                    <a:cs typeface="Times New Roman" pitchFamily="18" charset="0"/>
                  </a:rPr>
                  <a:t>neighborhood </a:t>
                </a:r>
                <a:r>
                  <a:rPr lang="en-US" dirty="0">
                    <a:solidFill>
                      <a:srgbClr val="0070C0"/>
                    </a:solidFill>
                    <a:latin typeface="Times New Roman" pitchFamily="18" charset="0"/>
                    <a:cs typeface="Times New Roman" pitchFamily="18" charset="0"/>
                  </a:rPr>
                  <a:t>pixels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solidFill>
                              <a:srgbClr val="0070C0"/>
                            </a:solidFill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70C0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70C0"/>
                                </a:solidFill>
                                <a:latin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70C0"/>
                                </a:solidFill>
                                <a:latin typeface="Cambria Math"/>
                              </a:rPr>
                              <m:t>𝑝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solidFill>
                      <a:srgbClr val="0070C0"/>
                    </a:solidFill>
                    <a:latin typeface="Times New Roman" pitchFamily="18" charset="0"/>
                    <a:cs typeface="Times New Roman" pitchFamily="18" charset="0"/>
                  </a:rPr>
                  <a:t> in each </a:t>
                </a:r>
                <a:r>
                  <a:rPr lang="en-US" dirty="0" smtClean="0">
                    <a:solidFill>
                      <a:srgbClr val="0070C0"/>
                    </a:solidFill>
                    <a:latin typeface="Times New Roman" pitchFamily="18" charset="0"/>
                    <a:cs typeface="Times New Roman" pitchFamily="18" charset="0"/>
                  </a:rPr>
                  <a:t>block </a:t>
                </a:r>
                <a:r>
                  <a:rPr lang="en-US" dirty="0" smtClean="0">
                    <a:solidFill>
                      <a:srgbClr val="0070C0"/>
                    </a:solidFill>
                    <a:latin typeface="Times New Roman" pitchFamily="18" charset="0"/>
                    <a:cs typeface="Times New Roman" pitchFamily="18" charset="0"/>
                    <a:sym typeface="Wingdings" pitchFamily="2" charset="2"/>
                  </a:rPr>
                  <a:t></a:t>
                </a:r>
                <a:endParaRPr lang="en-US" dirty="0" smtClean="0">
                  <a:solidFill>
                    <a:srgbClr val="0070C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r>
                  <a:rPr lang="en-US" dirty="0">
                    <a:solidFill>
                      <a:srgbClr val="0070C0"/>
                    </a:solidFill>
                    <a:latin typeface="Times New Roman" pitchFamily="18" charset="0"/>
                    <a:cs typeface="Times New Roman" pitchFamily="18" charset="0"/>
                  </a:rPr>
                  <a:t/>
                </a:r>
                <a:r>
                  <a:rPr lang="en-US" dirty="0" smtClean="0">
                    <a:solidFill>
                      <a:srgbClr val="0070C0"/>
                    </a:solidFill>
                    <a:latin typeface="Times New Roman" pitchFamily="18" charset="0"/>
                    <a:cs typeface="Times New Roman" pitchFamily="18" charset="0"/>
                  </a:rPr>
                  <a:t>is </a:t>
                </a:r>
                <a:r>
                  <a:rPr lang="en-US" dirty="0" err="1" smtClean="0">
                    <a:solidFill>
                      <a:srgbClr val="0070C0"/>
                    </a:solidFill>
                    <a:latin typeface="Times New Roman" pitchFamily="18" charset="0"/>
                    <a:cs typeface="Times New Roman" pitchFamily="18" charset="0"/>
                  </a:rPr>
                  <a:t>thresholded</a:t>
                </a:r>
                <a:r>
                  <a:rPr lang="en-US" dirty="0" smtClean="0">
                    <a:solidFill>
                      <a:srgbClr val="0070C0"/>
                    </a:solidFill>
                    <a:latin typeface="Times New Roman" pitchFamily="18" charset="0"/>
                    <a:cs typeface="Times New Roman" pitchFamily="18" charset="0"/>
                  </a:rPr>
                  <a:t/>
                </a:r>
                <a:r>
                  <a:rPr lang="en-US" dirty="0">
                    <a:solidFill>
                      <a:srgbClr val="0070C0"/>
                    </a:solidFill>
                    <a:latin typeface="Times New Roman" pitchFamily="18" charset="0"/>
                    <a:cs typeface="Times New Roman" pitchFamily="18" charset="0"/>
                  </a:rPr>
                  <a:t>by its center pixel value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solidFill>
                              <a:srgbClr val="0070C0"/>
                            </a:solidFill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70C0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70C0"/>
                                </a:solidFill>
                                <a:latin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70C0"/>
                                </a:solidFill>
                                <a:latin typeface="Cambria Math"/>
                              </a:rPr>
                              <m:t>𝑐</m:t>
                            </m:r>
                          </m:sub>
                        </m:sSub>
                      </m:e>
                    </m:d>
                  </m:oMath>
                </a14:m>
                <a:endParaRPr lang="en-US" dirty="0" smtClean="0">
                  <a:solidFill>
                    <a:srgbClr val="0070C0"/>
                  </a:solidFill>
                  <a:latin typeface="Times New Roman" pitchFamily="18" charset="0"/>
                </a:endParaRPr>
              </a:p>
              <a:p>
                <a:r>
                  <a:rPr lang="en-US" dirty="0" smtClean="0">
                    <a:solidFill>
                      <a:srgbClr val="0070C0"/>
                    </a:solidFill>
                    <a:latin typeface="Times New Roman" pitchFamily="18" charset="0"/>
                    <a:cs typeface="Times New Roman" pitchFamily="18" charset="0"/>
                  </a:rPr>
                  <a:t/>
                </a:r>
                <a:r>
                  <a:rPr lang="en-US" i="1" dirty="0" smtClean="0">
                    <a:solidFill>
                      <a:srgbClr val="0070C0"/>
                    </a:solidFill>
                    <a:latin typeface="Times New Roman" pitchFamily="18" charset="0"/>
                    <a:cs typeface="Times New Roman" pitchFamily="18" charset="0"/>
                  </a:rPr>
                  <a:t>p</a:t>
                </a:r>
                <a:r>
                  <a:rPr lang="en-US" dirty="0" smtClean="0">
                    <a:solidFill>
                      <a:srgbClr val="0070C0"/>
                    </a:solidFill>
                    <a:latin typeface="Times New Roman" pitchFamily="18" charset="0"/>
                    <a:cs typeface="Times New Roman" pitchFamily="18" charset="0"/>
                  </a:rPr>
                  <a:t/>
                </a:r>
                <a:r>
                  <a:rPr lang="en-US" dirty="0" smtClean="0">
                    <a:solidFill>
                      <a:srgbClr val="0070C0"/>
                    </a:solidFill>
                    <a:latin typeface="Times New Roman" pitchFamily="18" charset="0"/>
                    <a:cs typeface="Times New Roman" pitchFamily="18" charset="0"/>
                    <a:sym typeface="Wingdings" pitchFamily="2" charset="2"/>
                  </a:rPr>
                  <a:t> sampling points (e.g., </a:t>
                </a:r>
                <a:r>
                  <a:rPr lang="en-US" i="1" dirty="0" smtClean="0">
                    <a:solidFill>
                      <a:srgbClr val="0070C0"/>
                    </a:solidFill>
                    <a:latin typeface="Times New Roman" pitchFamily="18" charset="0"/>
                    <a:cs typeface="Times New Roman" pitchFamily="18" charset="0"/>
                    <a:sym typeface="Wingdings" pitchFamily="2" charset="2"/>
                  </a:rPr>
                  <a:t>p</a:t>
                </a:r>
                <a:r>
                  <a:rPr lang="en-US" dirty="0" smtClean="0">
                    <a:solidFill>
                      <a:srgbClr val="0070C0"/>
                    </a:solidFill>
                    <a:latin typeface="Times New Roman" pitchFamily="18" charset="0"/>
                    <a:cs typeface="Times New Roman" pitchFamily="18" charset="0"/>
                    <a:sym typeface="Wingdings" pitchFamily="2" charset="2"/>
                  </a:rPr>
                  <a:t> = 0, 1, …, 7 for a 3x3 cell, where P = 8)</a:t>
                </a:r>
              </a:p>
              <a:p>
                <a:r>
                  <a:rPr lang="en-US" dirty="0">
                    <a:solidFill>
                      <a:srgbClr val="0070C0"/>
                    </a:solidFill>
                    <a:latin typeface="Times New Roman" pitchFamily="18" charset="0"/>
                    <a:cs typeface="Times New Roman" pitchFamily="18" charset="0"/>
                    <a:sym typeface="Wingdings" pitchFamily="2" charset="2"/>
                  </a:rPr>
                  <a:t/>
                </a:r>
                <a:r>
                  <a:rPr lang="en-US" i="1" dirty="0" smtClean="0">
                    <a:solidFill>
                      <a:srgbClr val="0070C0"/>
                    </a:solidFill>
                    <a:latin typeface="Times New Roman" pitchFamily="18" charset="0"/>
                    <a:cs typeface="Times New Roman" pitchFamily="18" charset="0"/>
                    <a:sym typeface="Wingdings" pitchFamily="2" charset="2"/>
                  </a:rPr>
                  <a:t>r</a:t>
                </a:r>
                <a:r>
                  <a:rPr lang="en-US" dirty="0" smtClean="0">
                    <a:solidFill>
                      <a:srgbClr val="0070C0"/>
                    </a:solidFill>
                    <a:latin typeface="Times New Roman" pitchFamily="18" charset="0"/>
                    <a:cs typeface="Times New Roman" pitchFamily="18" charset="0"/>
                    <a:sym typeface="Wingdings" pitchFamily="2" charset="2"/>
                  </a:rPr>
                  <a:t>  radius (for 3x3 cell, it is 1).</a:t>
                </a:r>
              </a:p>
              <a:p>
                <a:endParaRPr lang="en-US" dirty="0" smtClean="0">
                  <a:solidFill>
                    <a:srgbClr val="0070C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r>
                  <a:rPr lang="en-US" dirty="0" smtClean="0">
                    <a:solidFill>
                      <a:srgbClr val="0070C0"/>
                    </a:solidFill>
                    <a:latin typeface="Times New Roman" pitchFamily="18" charset="0"/>
                    <a:cs typeface="Times New Roman" pitchFamily="18" charset="0"/>
                  </a:rPr>
                  <a:t/>
                </a:r>
                <a:endParaRPr lang="en-US" dirty="0">
                  <a:solidFill>
                    <a:srgbClr val="0070C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>
          <p:sp>
            <p:nvSpPr>
              <p:cNvPr id="20483" name="TextBox 2048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800" y="3962401"/>
                <a:ext cx="11277600" cy="2075889"/>
              </a:xfrm>
              <a:prstGeom prst="rect">
                <a:avLst/>
              </a:prstGeom>
              <a:blipFill rotWithShape="1">
                <a:blip r:embed="rId4" cstate="print"/>
                <a:stretch>
                  <a:fillRect l="-576" t="-1466" b="-3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xmlns="" val="2287892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/>
          <p:cNvSpPr txBox="1"/>
          <p:nvPr/>
        </p:nvSpPr>
        <p:spPr>
          <a:xfrm>
            <a:off x="4368800" y="2895601"/>
            <a:ext cx="2438400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Component-wise multiplication</a:t>
            </a:r>
            <a:endParaRPr lang="en-US" dirty="0"/>
          </a:p>
        </p:txBody>
      </p:sp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0"/>
            <a:ext cx="10972800" cy="914400"/>
          </a:xfrm>
        </p:spPr>
        <p:txBody>
          <a:bodyPr>
            <a:normAutofit/>
          </a:bodyPr>
          <a:lstStyle/>
          <a:p>
            <a:pPr eaLnBrk="1" hangingPunct="1"/>
            <a:r>
              <a:rPr lang="en-US" sz="4000" dirty="0" smtClean="0">
                <a:solidFill>
                  <a:srgbClr val="0070C0"/>
                </a:solidFill>
                <a:cs typeface="Times New Roman" pitchFamily="18" charset="0"/>
              </a:rPr>
              <a:t>Computation </a:t>
            </a:r>
            <a:r>
              <a:rPr lang="en-US" sz="4000" dirty="0" smtClean="0">
                <a:solidFill>
                  <a:srgbClr val="0070C0"/>
                </a:solidFill>
                <a:cs typeface="Times New Roman" pitchFamily="18" charset="0"/>
              </a:rPr>
              <a:t>of Local Binary Pattern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148652257"/>
              </p:ext>
            </p:extLst>
          </p:nvPr>
        </p:nvGraphicFramePr>
        <p:xfrm>
          <a:off x="2946401" y="4178324"/>
          <a:ext cx="1939635" cy="1245525"/>
        </p:xfrm>
        <a:graphic>
          <a:graphicData uri="http://schemas.openxmlformats.org/drawingml/2006/table">
            <a:tbl>
              <a:tblPr/>
              <a:tblGrid>
                <a:gridCol w="727461"/>
                <a:gridCol w="586313"/>
                <a:gridCol w="625861"/>
              </a:tblGrid>
              <a:tr h="34636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 marL="121920" marR="121920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8491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128</a:t>
                      </a:r>
                      <a:endParaRPr lang="en-US" dirty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4855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64</a:t>
                      </a:r>
                      <a:endParaRPr lang="en-US" dirty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32</a:t>
                      </a:r>
                      <a:endParaRPr lang="en-US" dirty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16</a:t>
                      </a:r>
                      <a:endParaRPr lang="en-US" dirty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25" name="Table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125259853"/>
              </p:ext>
            </p:extLst>
          </p:nvPr>
        </p:nvGraphicFramePr>
        <p:xfrm>
          <a:off x="7416800" y="2555544"/>
          <a:ext cx="2032000" cy="1295400"/>
        </p:xfrm>
        <a:graphic>
          <a:graphicData uri="http://schemas.openxmlformats.org/drawingml/2006/table">
            <a:tbl>
              <a:tblPr/>
              <a:tblGrid>
                <a:gridCol w="711200"/>
                <a:gridCol w="596631"/>
                <a:gridCol w="724169"/>
              </a:tblGrid>
              <a:tr h="41005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marL="121920" marR="121920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2673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128</a:t>
                      </a:r>
                      <a:endParaRPr lang="en-US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0070C0"/>
                          </a:solidFill>
                        </a:rPr>
                        <a:t>?</a:t>
                      </a:r>
                      <a:endParaRPr lang="en-US" b="1" dirty="0">
                        <a:solidFill>
                          <a:srgbClr val="0070C0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2673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16</a:t>
                      </a:r>
                      <a:endParaRPr lang="en-US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26" name="Table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4064452202"/>
              </p:ext>
            </p:extLst>
          </p:nvPr>
        </p:nvGraphicFramePr>
        <p:xfrm>
          <a:off x="3048001" y="1447800"/>
          <a:ext cx="1736436" cy="1155470"/>
        </p:xfrm>
        <a:graphic>
          <a:graphicData uri="http://schemas.openxmlformats.org/drawingml/2006/table">
            <a:tbl>
              <a:tblPr/>
              <a:tblGrid>
                <a:gridCol w="609600"/>
                <a:gridCol w="508000"/>
                <a:gridCol w="618836"/>
              </a:tblGrid>
              <a:tr h="34636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marL="121920" marR="121920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4855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i="1" dirty="0" err="1" smtClean="0"/>
                        <a:t>N</a:t>
                      </a:r>
                      <a:r>
                        <a:rPr lang="en-US" sz="1600" i="1" baseline="-25000" dirty="0" err="1" smtClean="0"/>
                        <a:t>c</a:t>
                      </a:r>
                      <a:endParaRPr lang="en-US" sz="1600" i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4855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3" name="Right Arrow 12"/>
          <p:cNvSpPr/>
          <p:nvPr/>
        </p:nvSpPr>
        <p:spPr>
          <a:xfrm rot="20080455">
            <a:off x="2104830" y="2441453"/>
            <a:ext cx="822940" cy="20400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5588000" y="2057400"/>
            <a:ext cx="0" cy="838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endCxn id="26" idx="3"/>
          </p:cNvCxnSpPr>
          <p:nvPr/>
        </p:nvCxnSpPr>
        <p:spPr>
          <a:xfrm flipV="1">
            <a:off x="4775201" y="2025535"/>
            <a:ext cx="9236" cy="84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4775200" y="2057400"/>
            <a:ext cx="812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4876800" y="4800600"/>
            <a:ext cx="711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 flipV="1">
            <a:off x="5588000" y="3517480"/>
            <a:ext cx="0" cy="128016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4247703950"/>
              </p:ext>
            </p:extLst>
          </p:nvPr>
        </p:nvGraphicFramePr>
        <p:xfrm>
          <a:off x="203202" y="2404868"/>
          <a:ext cx="2438401" cy="18288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468061"/>
                <a:gridCol w="530719"/>
                <a:gridCol w="467812"/>
                <a:gridCol w="436857"/>
                <a:gridCol w="534952"/>
              </a:tblGrid>
              <a:tr h="326746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marL="121920" marR="12192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6746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marL="121920" marR="12192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6746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marL="121920" marR="12192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0070C0"/>
                          </a:solidFill>
                        </a:rPr>
                        <a:t>4</a:t>
                      </a:r>
                      <a:endParaRPr lang="en-US" b="1" dirty="0">
                        <a:solidFill>
                          <a:srgbClr val="0070C0"/>
                        </a:solidFill>
                      </a:endParaRP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6746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marL="121920" marR="12192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6746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marL="121920" marR="12192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</a:tbl>
          </a:graphicData>
        </a:graphic>
      </p:graphicFrame>
      <p:sp>
        <p:nvSpPr>
          <p:cNvPr id="35" name="TextBox 34"/>
          <p:cNvSpPr txBox="1"/>
          <p:nvPr/>
        </p:nvSpPr>
        <p:spPr>
          <a:xfrm>
            <a:off x="9753600" y="2819401"/>
            <a:ext cx="609600" cy="80021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∑</a:t>
            </a:r>
          </a:p>
          <a:p>
            <a:pPr algn="ctr"/>
            <a:endParaRPr lang="en-US" dirty="0"/>
          </a:p>
        </p:txBody>
      </p:sp>
      <p:cxnSp>
        <p:nvCxnSpPr>
          <p:cNvPr id="37" name="Straight Arrow Connector 36"/>
          <p:cNvCxnSpPr/>
          <p:nvPr/>
        </p:nvCxnSpPr>
        <p:spPr>
          <a:xfrm>
            <a:off x="6807200" y="3200400"/>
            <a:ext cx="6096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9448800" y="3200400"/>
            <a:ext cx="3048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10363200" y="3249304"/>
            <a:ext cx="575733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10954603" y="3083256"/>
            <a:ext cx="812800" cy="3796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146</a:t>
            </a:r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304800" y="4191000"/>
            <a:ext cx="2336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Neighborhood</a:t>
            </a:r>
          </a:p>
          <a:p>
            <a:r>
              <a:rPr lang="en-US" dirty="0" smtClean="0"/>
              <a:t>of a  gray-scale image</a:t>
            </a:r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2514219" y="1078468"/>
            <a:ext cx="284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Binary code for &gt; </a:t>
            </a:r>
            <a:r>
              <a:rPr lang="en-US" i="1" dirty="0" err="1" smtClean="0"/>
              <a:t>N</a:t>
            </a:r>
            <a:r>
              <a:rPr lang="en-US" i="1" baseline="-25000" dirty="0" err="1" smtClean="0"/>
              <a:t>c</a:t>
            </a:r>
            <a:endParaRPr lang="en-US" i="1" baseline="-25000" dirty="0"/>
          </a:p>
        </p:txBody>
      </p:sp>
      <p:sp>
        <p:nvSpPr>
          <p:cNvPr id="58" name="TextBox 57"/>
          <p:cNvSpPr txBox="1"/>
          <p:nvPr/>
        </p:nvSpPr>
        <p:spPr>
          <a:xfrm>
            <a:off x="7324437" y="3810000"/>
            <a:ext cx="2225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Representation</a:t>
            </a:r>
            <a:endParaRPr lang="en-US" dirty="0"/>
          </a:p>
        </p:txBody>
      </p:sp>
      <p:sp>
        <p:nvSpPr>
          <p:cNvPr id="59" name="TextBox 58"/>
          <p:cNvSpPr txBox="1"/>
          <p:nvPr/>
        </p:nvSpPr>
        <p:spPr>
          <a:xfrm>
            <a:off x="9670199" y="3200400"/>
            <a:ext cx="1015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Sum</a:t>
            </a:r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11040533" y="2748888"/>
            <a:ext cx="846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LBP</a:t>
            </a:r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3556000" y="6031468"/>
            <a:ext cx="558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Example of how the </a:t>
            </a:r>
            <a:r>
              <a:rPr lang="en-US" b="1" i="1" dirty="0" smtClean="0"/>
              <a:t>LBP operator</a:t>
            </a:r>
            <a:r>
              <a:rPr lang="en-US" b="1" dirty="0" smtClean="0"/>
              <a:t> works</a:t>
            </a:r>
            <a:endParaRPr lang="en-US" b="1" dirty="0"/>
          </a:p>
        </p:txBody>
      </p:sp>
      <p:sp>
        <p:nvSpPr>
          <p:cNvPr id="27" name="Up Arrow 26">
            <a:hlinkClick r:id="rId3" action="ppaction://hlinksldjump"/>
          </p:cNvPr>
          <p:cNvSpPr/>
          <p:nvPr/>
        </p:nvSpPr>
        <p:spPr>
          <a:xfrm>
            <a:off x="10871200" y="6400800"/>
            <a:ext cx="1320800" cy="457200"/>
          </a:xfrm>
          <a:prstGeom prst="upArrow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bg1">
                    <a:lumMod val="50000"/>
                  </a:schemeClr>
                </a:solidFill>
              </a:rPr>
              <a:t>top</a:t>
            </a:r>
            <a:endParaRPr lang="en-US" sz="1400" b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831896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35" grpId="0" animBg="1"/>
      <p:bldP spid="49" grpId="0" animBg="1"/>
      <p:bldP spid="57" grpId="0"/>
      <p:bldP spid="58" grpId="0"/>
      <p:bldP spid="59" grpId="0"/>
      <p:bldP spid="6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631012"/>
            <a:ext cx="11887199" cy="1121588"/>
          </a:xfrm>
        </p:spPr>
        <p:txBody>
          <a:bodyPr/>
          <a:lstStyle/>
          <a:p>
            <a:pPr eaLnBrk="1" hangingPunct="1"/>
            <a:r>
              <a:rPr lang="en-US" dirty="0" smtClean="0">
                <a:solidFill>
                  <a:srgbClr val="FF0000"/>
                </a:solidFill>
              </a:rPr>
              <a:t>Co-occurrence Matrix Features</a:t>
            </a:r>
          </a:p>
        </p:txBody>
      </p:sp>
      <p:sp>
        <p:nvSpPr>
          <p:cNvPr id="13315" name="Text Box 3"/>
          <p:cNvSpPr txBox="1">
            <a:spLocks noChangeArrowheads="1"/>
          </p:cNvSpPr>
          <p:nvPr/>
        </p:nvSpPr>
        <p:spPr bwMode="auto">
          <a:xfrm>
            <a:off x="1096433" y="2098675"/>
            <a:ext cx="617092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>
                <a:latin typeface="Times New Roman" pitchFamily="18" charset="0"/>
              </a:rPr>
              <a:t>A co-occurrence matrix is a 2D array C in which</a:t>
            </a:r>
          </a:p>
        </p:txBody>
      </p:sp>
      <p:sp>
        <p:nvSpPr>
          <p:cNvPr id="13316" name="Text Box 4"/>
          <p:cNvSpPr txBox="1">
            <a:spLocks noChangeArrowheads="1"/>
          </p:cNvSpPr>
          <p:nvPr/>
        </p:nvSpPr>
        <p:spPr bwMode="auto">
          <a:xfrm>
            <a:off x="1401233" y="2784476"/>
            <a:ext cx="7609519" cy="267765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Tx/>
              <a:buChar char="•"/>
            </a:pPr>
            <a:r>
              <a:rPr lang="en-US" sz="2400">
                <a:latin typeface="Times New Roman" pitchFamily="18" charset="0"/>
              </a:rPr>
              <a:t> Both the rows and columns represent a set of possible</a:t>
            </a:r>
          </a:p>
          <a:p>
            <a:r>
              <a:rPr lang="en-US" sz="2400">
                <a:latin typeface="Times New Roman" pitchFamily="18" charset="0"/>
              </a:rPr>
              <a:t>   image values.</a:t>
            </a:r>
          </a:p>
          <a:p>
            <a:endParaRPr lang="en-US" sz="2400">
              <a:latin typeface="Times New Roman" pitchFamily="18" charset="0"/>
            </a:endParaRPr>
          </a:p>
          <a:p>
            <a:pPr>
              <a:buFontTx/>
              <a:buChar char="•"/>
            </a:pPr>
            <a:r>
              <a:rPr lang="en-US" sz="2400">
                <a:solidFill>
                  <a:srgbClr val="FF3300"/>
                </a:solidFill>
                <a:latin typeface="Times New Roman" pitchFamily="18" charset="0"/>
              </a:rPr>
              <a:t> C  (i,j)</a:t>
            </a:r>
            <a:r>
              <a:rPr lang="en-US" sz="2400">
                <a:solidFill>
                  <a:srgbClr val="0000FF"/>
                </a:solidFill>
                <a:latin typeface="Times New Roman" pitchFamily="18" charset="0"/>
              </a:rPr>
              <a:t> </a:t>
            </a:r>
            <a:r>
              <a:rPr lang="en-US" sz="2400">
                <a:latin typeface="Times New Roman" pitchFamily="18" charset="0"/>
              </a:rPr>
              <a:t>indicates how many times value</a:t>
            </a:r>
            <a:r>
              <a:rPr lang="en-US" sz="2400">
                <a:solidFill>
                  <a:srgbClr val="0000FF"/>
                </a:solidFill>
                <a:latin typeface="Times New Roman" pitchFamily="18" charset="0"/>
              </a:rPr>
              <a:t> </a:t>
            </a:r>
            <a:r>
              <a:rPr lang="en-US" sz="2400">
                <a:solidFill>
                  <a:srgbClr val="FF3300"/>
                </a:solidFill>
                <a:latin typeface="Times New Roman" pitchFamily="18" charset="0"/>
              </a:rPr>
              <a:t>i</a:t>
            </a:r>
            <a:r>
              <a:rPr lang="en-US" sz="2400">
                <a:solidFill>
                  <a:srgbClr val="0000FF"/>
                </a:solidFill>
                <a:latin typeface="Times New Roman" pitchFamily="18" charset="0"/>
              </a:rPr>
              <a:t> </a:t>
            </a:r>
            <a:r>
              <a:rPr lang="en-US" sz="2400">
                <a:latin typeface="Times New Roman" pitchFamily="18" charset="0"/>
              </a:rPr>
              <a:t>co-occurs with</a:t>
            </a:r>
          </a:p>
          <a:p>
            <a:r>
              <a:rPr lang="en-US" sz="2400">
                <a:latin typeface="Times New Roman" pitchFamily="18" charset="0"/>
              </a:rPr>
              <a:t>   value</a:t>
            </a:r>
            <a:r>
              <a:rPr lang="en-US" sz="2400">
                <a:solidFill>
                  <a:srgbClr val="0000FF"/>
                </a:solidFill>
                <a:latin typeface="Times New Roman" pitchFamily="18" charset="0"/>
              </a:rPr>
              <a:t> </a:t>
            </a:r>
            <a:r>
              <a:rPr lang="en-US" sz="2400">
                <a:solidFill>
                  <a:srgbClr val="FF3300"/>
                </a:solidFill>
                <a:latin typeface="Times New Roman" pitchFamily="18" charset="0"/>
              </a:rPr>
              <a:t>j</a:t>
            </a:r>
            <a:r>
              <a:rPr lang="en-US" sz="2400">
                <a:solidFill>
                  <a:srgbClr val="0000FF"/>
                </a:solidFill>
                <a:latin typeface="Times New Roman" pitchFamily="18" charset="0"/>
              </a:rPr>
              <a:t> </a:t>
            </a:r>
            <a:r>
              <a:rPr lang="en-US" sz="2400">
                <a:latin typeface="Times New Roman" pitchFamily="18" charset="0"/>
              </a:rPr>
              <a:t>in a particular spatial relationship</a:t>
            </a:r>
            <a:r>
              <a:rPr lang="en-US" sz="2400">
                <a:solidFill>
                  <a:srgbClr val="0000FF"/>
                </a:solidFill>
                <a:latin typeface="Times New Roman" pitchFamily="18" charset="0"/>
              </a:rPr>
              <a:t> </a:t>
            </a:r>
            <a:r>
              <a:rPr lang="en-US" sz="2400">
                <a:solidFill>
                  <a:srgbClr val="FF3300"/>
                </a:solidFill>
                <a:latin typeface="Times New Roman" pitchFamily="18" charset="0"/>
              </a:rPr>
              <a:t>d</a:t>
            </a:r>
            <a:r>
              <a:rPr lang="en-US" sz="2400">
                <a:solidFill>
                  <a:schemeClr val="hlink"/>
                </a:solidFill>
                <a:latin typeface="Times New Roman" pitchFamily="18" charset="0"/>
              </a:rPr>
              <a:t>.</a:t>
            </a:r>
          </a:p>
          <a:p>
            <a:endParaRPr lang="en-US" sz="2400">
              <a:solidFill>
                <a:srgbClr val="0000FF"/>
              </a:solidFill>
              <a:latin typeface="Times New Roman" pitchFamily="18" charset="0"/>
            </a:endParaRPr>
          </a:p>
          <a:p>
            <a:pPr>
              <a:buFontTx/>
              <a:buChar char="•"/>
            </a:pPr>
            <a:r>
              <a:rPr lang="en-US" sz="2400">
                <a:latin typeface="Times New Roman" pitchFamily="18" charset="0"/>
              </a:rPr>
              <a:t> The spatial relationship is specified by a vector</a:t>
            </a:r>
            <a:r>
              <a:rPr lang="en-US" sz="2400">
                <a:solidFill>
                  <a:schemeClr val="hlink"/>
                </a:solidFill>
                <a:latin typeface="Times New Roman" pitchFamily="18" charset="0"/>
              </a:rPr>
              <a:t> </a:t>
            </a:r>
            <a:r>
              <a:rPr lang="en-US" sz="2400">
                <a:solidFill>
                  <a:srgbClr val="FF0000"/>
                </a:solidFill>
                <a:latin typeface="Times New Roman" pitchFamily="18" charset="0"/>
              </a:rPr>
              <a:t>d = (dr,dc</a:t>
            </a:r>
            <a:r>
              <a:rPr lang="en-US" sz="2400">
                <a:solidFill>
                  <a:srgbClr val="FF3300"/>
                </a:solidFill>
                <a:latin typeface="Times New Roman" pitchFamily="18" charset="0"/>
              </a:rPr>
              <a:t>)</a:t>
            </a:r>
            <a:r>
              <a:rPr lang="en-US" sz="2400">
                <a:solidFill>
                  <a:srgbClr val="0000FF"/>
                </a:solidFill>
                <a:latin typeface="Times New Roman" pitchFamily="18" charset="0"/>
              </a:rPr>
              <a:t>.</a:t>
            </a:r>
          </a:p>
        </p:txBody>
      </p:sp>
      <p:sp>
        <p:nvSpPr>
          <p:cNvPr id="13317" name="Text Box 5"/>
          <p:cNvSpPr txBox="1">
            <a:spLocks noChangeArrowheads="1"/>
          </p:cNvSpPr>
          <p:nvPr/>
        </p:nvSpPr>
        <p:spPr bwMode="auto">
          <a:xfrm>
            <a:off x="1930400" y="4038601"/>
            <a:ext cx="30008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rgbClr val="FF3300"/>
                </a:solidFill>
                <a:latin typeface="Times New Roman" pitchFamily="18" charset="0"/>
              </a:rPr>
              <a:t>d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1" y="631012"/>
            <a:ext cx="6854824" cy="2031325"/>
          </a:xfrm>
        </p:spPr>
        <p:txBody>
          <a:bodyPr/>
          <a:lstStyle/>
          <a:p>
            <a:pPr eaLnBrk="1" hangingPunct="1"/>
            <a:r>
              <a:rPr lang="en-US" dirty="0" smtClean="0">
                <a:solidFill>
                  <a:srgbClr val="FF0000"/>
                </a:solidFill>
              </a:rPr>
              <a:t>Co-occurrence Features</a:t>
            </a:r>
          </a:p>
        </p:txBody>
      </p:sp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 cstate="print"/>
          <a:srcRect l="25000" t="45313" r="23125" b="25000"/>
          <a:stretch>
            <a:fillRect/>
          </a:stretch>
        </p:blipFill>
        <p:spPr bwMode="auto">
          <a:xfrm>
            <a:off x="914400" y="2133601"/>
            <a:ext cx="10668000" cy="3662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4" name="Text Box 4"/>
          <p:cNvSpPr txBox="1">
            <a:spLocks noChangeArrowheads="1"/>
          </p:cNvSpPr>
          <p:nvPr/>
        </p:nvSpPr>
        <p:spPr bwMode="auto">
          <a:xfrm>
            <a:off x="11176000" y="5410200"/>
            <a:ext cx="65915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>
                <a:latin typeface="Times New Roman" pitchFamily="18" charset="0"/>
              </a:rPr>
              <a:t>sums.</a:t>
            </a:r>
          </a:p>
        </p:txBody>
      </p:sp>
      <p:sp>
        <p:nvSpPr>
          <p:cNvPr id="15365" name="Text Box 5"/>
          <p:cNvSpPr txBox="1">
            <a:spLocks noChangeArrowheads="1"/>
          </p:cNvSpPr>
          <p:nvPr/>
        </p:nvSpPr>
        <p:spPr bwMode="auto">
          <a:xfrm>
            <a:off x="1625600" y="1524000"/>
            <a:ext cx="318067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>
                <a:solidFill>
                  <a:schemeClr val="accent2"/>
                </a:solidFill>
                <a:latin typeface="Times New Roman" pitchFamily="18" charset="0"/>
              </a:rPr>
              <a:t>What do these measure?</a:t>
            </a:r>
          </a:p>
        </p:txBody>
      </p:sp>
      <p:sp>
        <p:nvSpPr>
          <p:cNvPr id="15366" name="Text Box 6"/>
          <p:cNvSpPr txBox="1">
            <a:spLocks noChangeArrowheads="1"/>
          </p:cNvSpPr>
          <p:nvPr/>
        </p:nvSpPr>
        <p:spPr bwMode="auto">
          <a:xfrm>
            <a:off x="1096434" y="6061076"/>
            <a:ext cx="6879640" cy="461665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>
                <a:solidFill>
                  <a:schemeClr val="accent2"/>
                </a:solidFill>
                <a:latin typeface="Times New Roman" pitchFamily="18" charset="0"/>
              </a:rPr>
              <a:t>Energy measures uniformity of the normalized matrix.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66" grpId="0" animBg="1" autoUpdateAnimBg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360363"/>
            <a:ext cx="9144000" cy="1064128"/>
          </a:xfrm>
        </p:spPr>
        <p:txBody>
          <a:bodyPr>
            <a:normAutofit fontScale="90000"/>
          </a:bodyPr>
          <a:lstStyle/>
          <a:p>
            <a:r>
              <a:rPr lang="en-GB">
                <a:cs typeface="Calibri Light"/>
              </a:rPr>
              <a:t>FOURIER TRANSFORM ANALYSIS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802106" y="1436356"/>
            <a:ext cx="10627894" cy="5037971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pic>
        <p:nvPicPr>
          <p:cNvPr id="4" name="Picture 4" descr="A close up of a logo&#10;&#10;Description generated with very high confidence">
            <a:extLst>
              <a:ext uri="{FF2B5EF4-FFF2-40B4-BE49-F238E27FC236}">
                <a16:creationId xmlns:a16="http://schemas.microsoft.com/office/drawing/2014/main" xmlns="" id="{2F978EFB-0A0C-4FC1-A820-7B0FBF79E975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63031" y="1972409"/>
            <a:ext cx="8906042" cy="32607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D680EDF1-D7F2-4386-9AC5-673A35859E54}"/>
              </a:ext>
            </a:extLst>
          </p:cNvPr>
          <p:cNvSpPr txBox="1"/>
          <p:nvPr/>
        </p:nvSpPr>
        <p:spPr>
          <a:xfrm>
            <a:off x="5045242" y="5452978"/>
            <a:ext cx="2743200" cy="646331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Function name : finaltokyo(im)</a:t>
            </a:r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098572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38200" y="1676400"/>
            <a:ext cx="10591800" cy="5382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xmlns="" id="{FF075980-736D-4504-B7A7-712034EA76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5575161" y="195638"/>
            <a:ext cx="5665209" cy="3449306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CCF8C5D6-9884-48C1-86E6-E7CCBC1624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18946" y="199190"/>
            <a:ext cx="4212975" cy="6378324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/>
          </a:p>
          <a:p>
            <a:r>
              <a:rPr lang="en-US" sz="1800">
                <a:latin typeface="Calibri Light"/>
                <a:cs typeface="Calibri Light"/>
              </a:rPr>
              <a:t>Various technigues implemented for one image :</a:t>
            </a:r>
            <a:endParaRPr lang="en-US" dirty="0">
              <a:latin typeface="Calibri"/>
              <a:cs typeface="Calibri"/>
            </a:endParaRPr>
          </a:p>
          <a:p>
            <a:r>
              <a:rPr lang="en-US" sz="1800">
                <a:latin typeface="Calibri Light"/>
                <a:cs typeface="Calibri Light"/>
              </a:rPr>
              <a:t>STAGE 0 :  NOISE REMOVAL </a:t>
            </a:r>
            <a:endParaRPr lang="en-US" sz="1800" dirty="0">
              <a:latin typeface="Calibri Light"/>
              <a:cs typeface="Calibri Light"/>
            </a:endParaRPr>
          </a:p>
          <a:p>
            <a:r>
              <a:rPr lang="en-US" sz="1800">
                <a:latin typeface="Calibri Light"/>
                <a:cs typeface="Calibri Light"/>
              </a:rPr>
              <a:t> 1.GAUSSIAN  FILTER</a:t>
            </a:r>
            <a:endParaRPr lang="en-US" sz="1800" dirty="0">
              <a:latin typeface="Calibri Light"/>
              <a:cs typeface="Calibri Light"/>
            </a:endParaRPr>
          </a:p>
          <a:p>
            <a:r>
              <a:rPr lang="en-US" sz="1800">
                <a:latin typeface="Calibri Light"/>
                <a:cs typeface="Calibri Light"/>
              </a:rPr>
              <a:t>2.WEINER FILTER</a:t>
            </a:r>
            <a:endParaRPr lang="en-US" sz="1800" dirty="0">
              <a:latin typeface="Calibri Light"/>
              <a:cs typeface="Calibri Light"/>
            </a:endParaRPr>
          </a:p>
          <a:p>
            <a:endParaRPr lang="en-US" sz="1800" dirty="0">
              <a:latin typeface="Calibri Light"/>
              <a:cs typeface="Calibri Light"/>
            </a:endParaRPr>
          </a:p>
          <a:p>
            <a:r>
              <a:rPr lang="en-US" sz="1800">
                <a:latin typeface="Calibri Light"/>
                <a:cs typeface="Calibri Light"/>
              </a:rPr>
              <a:t>STAGE 1 : GRADIENT </a:t>
            </a:r>
            <a:endParaRPr lang="en-US" sz="1800" dirty="0">
              <a:latin typeface="Calibri Light"/>
              <a:cs typeface="Calibri Light"/>
            </a:endParaRPr>
          </a:p>
          <a:p>
            <a:r>
              <a:rPr lang="en-US" sz="1800">
                <a:latin typeface="Calibri Light"/>
                <a:cs typeface="Calibri Light"/>
              </a:rPr>
              <a:t> SOBEL </a:t>
            </a:r>
          </a:p>
          <a:p>
            <a:r>
              <a:rPr lang="en-US" sz="1800">
                <a:latin typeface="Calibri Light"/>
                <a:cs typeface="Calibri Light"/>
              </a:rPr>
              <a:t>CENTRAL DIFFERENCE </a:t>
            </a:r>
          </a:p>
          <a:p>
            <a:endParaRPr lang="en-US" sz="1800" dirty="0">
              <a:latin typeface="Calibri Light"/>
              <a:cs typeface="Calibri Light"/>
            </a:endParaRPr>
          </a:p>
          <a:p>
            <a:r>
              <a:rPr lang="en-US" sz="1800">
                <a:latin typeface="Calibri Light"/>
                <a:cs typeface="Calibri Light"/>
              </a:rPr>
              <a:t>STAGE 3 :  LOW PASS FILTERING</a:t>
            </a:r>
            <a:endParaRPr lang="en-US" sz="1800" dirty="0">
              <a:latin typeface="Calibri Light"/>
              <a:cs typeface="Calibri Light"/>
            </a:endParaRPr>
          </a:p>
          <a:p>
            <a:r>
              <a:rPr lang="en-US" sz="1800">
                <a:latin typeface="Calibri Light"/>
                <a:cs typeface="Calibri Light"/>
              </a:rPr>
              <a:t>BUTTERWORTH FILTER</a:t>
            </a:r>
            <a:endParaRPr lang="en-US" sz="1800" dirty="0">
              <a:latin typeface="Calibri Light"/>
              <a:cs typeface="Calibri Light"/>
            </a:endParaRPr>
          </a:p>
          <a:p>
            <a:r>
              <a:rPr lang="en-US" sz="1800">
                <a:latin typeface="Calibri Light"/>
                <a:cs typeface="Calibri Light"/>
              </a:rPr>
              <a:t>GAUSSIAN FILTER </a:t>
            </a:r>
            <a:endParaRPr lang="en-US" sz="1800" dirty="0">
              <a:latin typeface="Calibri Light"/>
              <a:cs typeface="Calibri Light"/>
            </a:endParaRPr>
          </a:p>
          <a:p>
            <a:endParaRPr lang="en-US" sz="1800" dirty="0">
              <a:latin typeface="Calibri Light"/>
              <a:cs typeface="Calibri Light"/>
            </a:endParaRPr>
          </a:p>
          <a:p>
            <a:r>
              <a:rPr lang="en-US" sz="1800">
                <a:latin typeface="Calibri Light"/>
                <a:cs typeface="Calibri Light"/>
              </a:rPr>
              <a:t>STAGE 4: THRESHOLDING </a:t>
            </a:r>
            <a:endParaRPr lang="en-US" sz="1800" dirty="0">
              <a:latin typeface="Calibri Light"/>
              <a:cs typeface="Calibri Light"/>
            </a:endParaRPr>
          </a:p>
          <a:p>
            <a:r>
              <a:rPr lang="en-US" sz="1800">
                <a:latin typeface="Calibri Light"/>
                <a:cs typeface="Calibri Light"/>
              </a:rPr>
              <a:t>MEAN METHOD</a:t>
            </a:r>
            <a:endParaRPr lang="en-US" sz="1800" dirty="0">
              <a:latin typeface="Calibri Light"/>
              <a:cs typeface="Calibri Light"/>
            </a:endParaRPr>
          </a:p>
          <a:p>
            <a:r>
              <a:rPr lang="en-US" sz="1800">
                <a:latin typeface="Calibri Light"/>
                <a:cs typeface="Calibri Light"/>
              </a:rPr>
              <a:t>OTSU 'S METHOD</a:t>
            </a:r>
            <a:endParaRPr lang="en-US" sz="1800" dirty="0">
              <a:latin typeface="Calibri Light"/>
              <a:cs typeface="Calibri Light"/>
            </a:endParaRPr>
          </a:p>
          <a:p>
            <a:endParaRPr lang="en-US" sz="1800" dirty="0">
              <a:latin typeface="Calibri Light"/>
              <a:cs typeface="Calibri Light"/>
            </a:endParaRPr>
          </a:p>
          <a:p>
            <a:endParaRPr lang="en-US" sz="1800" dirty="0">
              <a:latin typeface="Calibri Light"/>
              <a:cs typeface="Calibri Light"/>
            </a:endParaRPr>
          </a:p>
          <a:p>
            <a:endParaRPr lang="en-US" sz="1800" dirty="0">
              <a:latin typeface="Calibri Light"/>
              <a:cs typeface="Calibri Light"/>
            </a:endParaRPr>
          </a:p>
          <a:p>
            <a:endParaRPr lang="en-US" sz="1800" dirty="0">
              <a:latin typeface="Calibri Light"/>
              <a:cs typeface="Calibri Light"/>
            </a:endParaRPr>
          </a:p>
          <a:p>
            <a:endParaRPr lang="en-US" sz="1800" dirty="0">
              <a:latin typeface="Calibri Light"/>
              <a:cs typeface="Calibri Light"/>
            </a:endParaRP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xmlns="" id="{E9961F42-2C1F-4912-9053-7D070109E9EE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00778" y="3551048"/>
            <a:ext cx="5834331" cy="3177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7673986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5262" y="635762"/>
            <a:ext cx="0" cy="1074420"/>
          </a:xfrm>
          <a:custGeom>
            <a:avLst/>
            <a:gdLst/>
            <a:ahLst/>
            <a:cxnLst/>
            <a:rect l="l" t="t" r="r" b="b"/>
            <a:pathLst>
              <a:path h="1074420">
                <a:moveTo>
                  <a:pt x="0" y="0"/>
                </a:moveTo>
                <a:lnTo>
                  <a:pt x="0" y="1073912"/>
                </a:lnTo>
              </a:path>
            </a:pathLst>
          </a:custGeom>
          <a:ln w="12192">
            <a:solidFill>
              <a:srgbClr val="3A732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253990" y="668274"/>
            <a:ext cx="1685925" cy="7880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5000" dirty="0"/>
              <a:t>Index</a:t>
            </a:r>
            <a:endParaRPr sz="5000"/>
          </a:p>
        </p:txBody>
      </p:sp>
      <p:sp>
        <p:nvSpPr>
          <p:cNvPr id="4" name="object 4"/>
          <p:cNvSpPr txBox="1"/>
          <p:nvPr/>
        </p:nvSpPr>
        <p:spPr>
          <a:xfrm>
            <a:off x="916939" y="1703806"/>
            <a:ext cx="4112260" cy="3378200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675"/>
              </a:spcBef>
              <a:buChar char="•"/>
              <a:tabLst>
                <a:tab pos="241935" algn="l"/>
              </a:tabLst>
            </a:pPr>
            <a:r>
              <a:rPr sz="3500" spc="-55" dirty="0">
                <a:latin typeface="Arial"/>
                <a:cs typeface="Arial"/>
              </a:rPr>
              <a:t>Introduction</a:t>
            </a:r>
            <a:endParaRPr sz="3500" dirty="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580"/>
              </a:spcBef>
              <a:buChar char="•"/>
              <a:tabLst>
                <a:tab pos="241935" algn="l"/>
              </a:tabLst>
            </a:pPr>
            <a:r>
              <a:rPr sz="3500" spc="-225" dirty="0">
                <a:latin typeface="Arial"/>
                <a:cs typeface="Arial"/>
              </a:rPr>
              <a:t>Challenges</a:t>
            </a:r>
            <a:endParaRPr sz="3500" dirty="0">
              <a:latin typeface="Arial"/>
              <a:cs typeface="Arial"/>
            </a:endParaRPr>
          </a:p>
          <a:p>
            <a:pPr marL="698500" lvl="1" indent="-228600">
              <a:lnSpc>
                <a:spcPct val="100000"/>
              </a:lnSpc>
              <a:spcBef>
                <a:spcPts val="175"/>
              </a:spcBef>
              <a:buChar char="•"/>
              <a:tabLst>
                <a:tab pos="699135" algn="l"/>
              </a:tabLst>
            </a:pPr>
            <a:r>
              <a:rPr sz="3000" spc="-160" dirty="0">
                <a:latin typeface="Arial"/>
                <a:cs typeface="Arial"/>
              </a:rPr>
              <a:t>Perspective</a:t>
            </a:r>
            <a:r>
              <a:rPr sz="3000" spc="-220" dirty="0">
                <a:latin typeface="Arial"/>
                <a:cs typeface="Arial"/>
              </a:rPr>
              <a:t> </a:t>
            </a:r>
            <a:r>
              <a:rPr sz="3000" spc="-60" dirty="0">
                <a:latin typeface="Arial"/>
                <a:cs typeface="Arial"/>
              </a:rPr>
              <a:t>Distortion</a:t>
            </a:r>
            <a:endParaRPr sz="3000" dirty="0">
              <a:latin typeface="Arial"/>
              <a:cs typeface="Arial"/>
            </a:endParaRPr>
          </a:p>
          <a:p>
            <a:pPr marL="698500" lvl="1" indent="-228600">
              <a:lnSpc>
                <a:spcPct val="100000"/>
              </a:lnSpc>
              <a:spcBef>
                <a:spcPts val="145"/>
              </a:spcBef>
              <a:buChar char="•"/>
              <a:tabLst>
                <a:tab pos="699135" algn="l"/>
              </a:tabLst>
            </a:pPr>
            <a:r>
              <a:rPr sz="3000" spc="-105" dirty="0">
                <a:latin typeface="Arial"/>
                <a:cs typeface="Arial"/>
              </a:rPr>
              <a:t>Non-Linearity</a:t>
            </a:r>
            <a:endParaRPr sz="3000" dirty="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565"/>
              </a:spcBef>
              <a:buChar char="•"/>
              <a:tabLst>
                <a:tab pos="241935" algn="l"/>
              </a:tabLst>
            </a:pPr>
            <a:r>
              <a:rPr sz="3400" spc="-195" dirty="0">
                <a:latin typeface="Arial"/>
                <a:cs typeface="Arial"/>
              </a:rPr>
              <a:t>Proposed</a:t>
            </a:r>
            <a:r>
              <a:rPr sz="3400" spc="-175" dirty="0">
                <a:latin typeface="Arial"/>
                <a:cs typeface="Arial"/>
              </a:rPr>
              <a:t> </a:t>
            </a:r>
            <a:r>
              <a:rPr sz="3400" spc="-50" dirty="0">
                <a:latin typeface="Arial"/>
                <a:cs typeface="Arial"/>
              </a:rPr>
              <a:t>Method</a:t>
            </a:r>
            <a:endParaRPr sz="3400" dirty="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600"/>
              </a:spcBef>
              <a:buChar char="•"/>
              <a:tabLst>
                <a:tab pos="241935" algn="l"/>
              </a:tabLst>
            </a:pPr>
            <a:r>
              <a:rPr sz="3400" spc="-140" dirty="0">
                <a:latin typeface="Arial"/>
                <a:cs typeface="Arial"/>
              </a:rPr>
              <a:t>Experimental</a:t>
            </a:r>
            <a:r>
              <a:rPr sz="3400" spc="-225" dirty="0">
                <a:latin typeface="Arial"/>
                <a:cs typeface="Arial"/>
              </a:rPr>
              <a:t> </a:t>
            </a:r>
            <a:r>
              <a:rPr sz="3400" spc="-215" dirty="0">
                <a:latin typeface="Arial"/>
                <a:cs typeface="Arial"/>
              </a:rPr>
              <a:t>Results</a:t>
            </a:r>
            <a:endParaRPr sz="3400" dirty="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171935" y="6427114"/>
            <a:ext cx="10287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60" dirty="0">
                <a:solidFill>
                  <a:srgbClr val="888888"/>
                </a:solidFill>
                <a:latin typeface="Arial"/>
                <a:cs typeface="Arial"/>
              </a:rPr>
              <a:t>1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LBP </a:t>
            </a:r>
            <a:endParaRPr lang="en-US" dirty="0"/>
          </a:p>
        </p:txBody>
      </p:sp>
      <p:pic>
        <p:nvPicPr>
          <p:cNvPr id="4" name="Picture 3" descr="p6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66801" y="1981200"/>
            <a:ext cx="7593552" cy="4347461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A9F529C3-C941-49FD-8C67-82F134F64BD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20586029-32A0-47E5-9AEC-AE3ABA6B94D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xmlns="" id="{D180AAE7-8214-4ADA-B5EE-E9F58CFDFBFD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 cstate="print"/>
          <a:srcRect t="10289" b="10289"/>
          <a:stretch/>
        </p:blipFill>
        <p:spPr>
          <a:xfrm>
            <a:off x="570571" y="708476"/>
            <a:ext cx="5294716" cy="283849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xmlns="" id="{8C730EAB-A532-4295-A302-FB4B90DB9F5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7" descr="A close up of a window&#10;&#10;Description generated with high confidence">
            <a:extLst>
              <a:ext uri="{FF2B5EF4-FFF2-40B4-BE49-F238E27FC236}">
                <a16:creationId xmlns:a16="http://schemas.microsoft.com/office/drawing/2014/main" xmlns="" id="{8D686C4D-4DDA-415F-B74D-AF347F684867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937515" y="702028"/>
            <a:ext cx="5280338" cy="2810277"/>
          </a:xfrm>
          <a:prstGeom prst="rect">
            <a:avLst/>
          </a:prstGeom>
        </p:spPr>
      </p:pic>
      <p:pic>
        <p:nvPicPr>
          <p:cNvPr id="9" name="Picture 9" descr="A picture containing grass, outdoor, photo&#10;&#10;Description generated with high confidence">
            <a:extLst>
              <a:ext uri="{FF2B5EF4-FFF2-40B4-BE49-F238E27FC236}">
                <a16:creationId xmlns:a16="http://schemas.microsoft.com/office/drawing/2014/main" xmlns="" id="{6FB0CCEE-5EB6-47D4-994E-50A97B4A9C09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13118" y="3607102"/>
            <a:ext cx="5144217" cy="2328073"/>
          </a:xfrm>
          <a:prstGeom prst="rect">
            <a:avLst/>
          </a:prstGeom>
        </p:spPr>
      </p:pic>
      <p:pic>
        <p:nvPicPr>
          <p:cNvPr id="15" name="Picture 16" descr="A close up of a logo&#10;&#10;Description generated with high confidence">
            <a:extLst>
              <a:ext uri="{FF2B5EF4-FFF2-40B4-BE49-F238E27FC236}">
                <a16:creationId xmlns:a16="http://schemas.microsoft.com/office/drawing/2014/main" xmlns="" id="{0BF963BA-B713-4520-B84A-EE00479FD9FF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940926" y="3485951"/>
            <a:ext cx="5216356" cy="2466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5107934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10F594E-566F-4068-8C9A-9A864C9CDF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9732"/>
            <a:ext cx="9144000" cy="1425074"/>
          </a:xfrm>
        </p:spPr>
        <p:txBody>
          <a:bodyPr/>
          <a:lstStyle/>
          <a:p>
            <a:r>
              <a:rPr lang="en-US">
                <a:cs typeface="Calibri Light"/>
              </a:rPr>
              <a:t>Support Vector Regression 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AE38E1E0-7AA6-4F97-BA01-E15D3C934F6A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280737" y="1636881"/>
            <a:ext cx="7178842" cy="478397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 algn="l">
              <a:buChar char="•"/>
            </a:pPr>
            <a:r>
              <a:rPr lang="en-US">
                <a:cs typeface="Calibri"/>
              </a:rPr>
              <a:t>SVR.m</a:t>
            </a:r>
            <a:endParaRPr lang="en-US" dirty="0">
              <a:cs typeface="Calibri"/>
            </a:endParaRPr>
          </a:p>
          <a:p>
            <a:pPr marL="342900" indent="-342900" algn="l">
              <a:buChar char="•"/>
            </a:pPr>
            <a:r>
              <a:rPr lang="en-US">
                <a:cs typeface="Calibri"/>
              </a:rPr>
              <a:t>Trained 3 Models for HOG ,LBPM,GLCM - Md1,Md2,Md3 . </a:t>
            </a:r>
            <a:endParaRPr lang="en-US"/>
          </a:p>
          <a:p>
            <a:pPr marL="342900" indent="-342900" algn="l">
              <a:buChar char="•"/>
            </a:pPr>
            <a:r>
              <a:rPr lang="en-US">
                <a:cs typeface="Calibri"/>
              </a:rPr>
              <a:t>Combined Regressor – MODEL </a:t>
            </a:r>
          </a:p>
          <a:p>
            <a:pPr marL="342900" indent="-342900" algn="l">
              <a:buChar char="•"/>
            </a:pPr>
            <a:r>
              <a:rPr lang="en-US">
                <a:cs typeface="Calibri"/>
              </a:rPr>
              <a:t>Combination of data  :  </a:t>
            </a:r>
            <a:endParaRPr lang="en-US" dirty="0">
              <a:cs typeface="Calibri"/>
            </a:endParaRPr>
          </a:p>
          <a:p>
            <a:pPr marL="342900" indent="-342900" algn="l">
              <a:buChar char="•"/>
            </a:pPr>
            <a:r>
              <a:rPr lang="en-US">
                <a:cs typeface="Calibri"/>
              </a:rPr>
              <a:t>-Variance of HOG,LBP .</a:t>
            </a:r>
            <a:endParaRPr lang="en-US" dirty="0">
              <a:cs typeface="Calibri"/>
            </a:endParaRPr>
          </a:p>
          <a:p>
            <a:pPr marL="342900" indent="-342900" algn="l">
              <a:buChar char="•"/>
            </a:pPr>
            <a:r>
              <a:rPr lang="en-US">
                <a:cs typeface="Calibri"/>
              </a:rPr>
              <a:t>-Fourier Transform : Kurtosis,Mean,Entropy,etc.</a:t>
            </a:r>
          </a:p>
          <a:p>
            <a:pPr algn="l"/>
            <a:r>
              <a:rPr lang="en-US">
                <a:cs typeface="Calibri"/>
              </a:rPr>
              <a:t>Used IMAGE BLOCK Processor for generating all the outputs .</a:t>
            </a:r>
            <a:endParaRPr lang="en-US" dirty="0">
              <a:cs typeface="Calibri"/>
            </a:endParaRPr>
          </a:p>
          <a:p>
            <a:pPr algn="l"/>
            <a:r>
              <a:rPr lang="en-US">
                <a:cs typeface="Calibri"/>
              </a:rPr>
              <a:t>Data taken :UCF 50 Crowd Density </a:t>
            </a:r>
            <a:endParaRPr lang="en-US" dirty="0">
              <a:cs typeface="Calibri"/>
            </a:endParaRPr>
          </a:p>
          <a:p>
            <a:pPr algn="l"/>
            <a:endParaRPr lang="en-US" dirty="0">
              <a:cs typeface="Calibri"/>
            </a:endParaRPr>
          </a:p>
        </p:txBody>
      </p:sp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xmlns="" id="{F1F54D75-3A21-430E-A74C-E86FC59A4062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558505" y="1547140"/>
            <a:ext cx="4213726" cy="4993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9101770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5951664-00CE-4656-9E5C-EA2C3FC2EA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6727" y="181310"/>
            <a:ext cx="11718757" cy="647691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RESULTS : </a:t>
            </a:r>
          </a:p>
          <a:p>
            <a:pPr marL="0" indent="0">
              <a:buNone/>
            </a:pPr>
            <a:endParaRPr lang="en-US" dirty="0">
              <a:cs typeface="Calibri"/>
            </a:endParaRPr>
          </a:p>
        </p:txBody>
      </p:sp>
      <p:pic>
        <p:nvPicPr>
          <p:cNvPr id="4" name="Picture 4" descr="A large crowd of people&#10;&#10;Description generated with very high confidence">
            <a:extLst>
              <a:ext uri="{FF2B5EF4-FFF2-40B4-BE49-F238E27FC236}">
                <a16:creationId xmlns:a16="http://schemas.microsoft.com/office/drawing/2014/main" xmlns="" id="{DC3C1951-4778-4AB6-AA71-91F85A7664B1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13348" y="1097280"/>
            <a:ext cx="6833936" cy="40217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266E93DC-65D4-43A5-A498-201506F544A2}"/>
              </a:ext>
            </a:extLst>
          </p:cNvPr>
          <p:cNvSpPr txBox="1"/>
          <p:nvPr/>
        </p:nvSpPr>
        <p:spPr>
          <a:xfrm>
            <a:off x="8427452" y="2511926"/>
            <a:ext cx="2743200" cy="1754326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SVM Estimator : </a:t>
            </a:r>
          </a:p>
          <a:p>
            <a:r>
              <a:rPr lang="en-US">
                <a:cs typeface="Calibri"/>
              </a:rPr>
              <a:t>1208 counts </a:t>
            </a:r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r>
              <a:rPr lang="en-US">
                <a:cs typeface="Calibri"/>
              </a:rPr>
              <a:t>Ground Truth : </a:t>
            </a:r>
            <a:endParaRPr lang="en-US" dirty="0">
              <a:cs typeface="Calibri"/>
            </a:endParaRPr>
          </a:p>
          <a:p>
            <a:r>
              <a:rPr lang="en-US">
                <a:cs typeface="Calibri"/>
              </a:rPr>
              <a:t>740</a:t>
            </a:r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8607932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5262" y="635762"/>
            <a:ext cx="0" cy="1074420"/>
          </a:xfrm>
          <a:custGeom>
            <a:avLst/>
            <a:gdLst/>
            <a:ahLst/>
            <a:cxnLst/>
            <a:rect l="l" t="t" r="r" b="b"/>
            <a:pathLst>
              <a:path h="1074420">
                <a:moveTo>
                  <a:pt x="0" y="0"/>
                </a:moveTo>
                <a:lnTo>
                  <a:pt x="0" y="1073912"/>
                </a:lnTo>
              </a:path>
            </a:pathLst>
          </a:custGeom>
          <a:ln w="12192">
            <a:solidFill>
              <a:srgbClr val="3A732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71778" y="541147"/>
            <a:ext cx="10050145" cy="11804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ts val="4550"/>
              </a:lnSpc>
              <a:spcBef>
                <a:spcPts val="95"/>
              </a:spcBef>
            </a:pPr>
            <a:r>
              <a:rPr sz="4000" spc="-5" dirty="0"/>
              <a:t>Problem</a:t>
            </a:r>
            <a:r>
              <a:rPr sz="4000" dirty="0"/>
              <a:t> </a:t>
            </a:r>
            <a:r>
              <a:rPr sz="4000" spc="-5" dirty="0"/>
              <a:t>Definition</a:t>
            </a:r>
            <a:endParaRPr sz="4000"/>
          </a:p>
          <a:p>
            <a:pPr algn="ctr">
              <a:lnSpc>
                <a:spcPts val="4550"/>
              </a:lnSpc>
            </a:pPr>
            <a:r>
              <a:rPr sz="4000" b="0" spc="-10" dirty="0">
                <a:latin typeface="Arial"/>
                <a:cs typeface="Arial"/>
              </a:rPr>
              <a:t>Crowd </a:t>
            </a:r>
            <a:r>
              <a:rPr sz="4000" b="0" spc="-5" dirty="0">
                <a:latin typeface="Arial"/>
                <a:cs typeface="Arial"/>
              </a:rPr>
              <a:t>Counting – Crowd Density</a:t>
            </a:r>
            <a:r>
              <a:rPr sz="4000" b="0" spc="125" dirty="0">
                <a:latin typeface="Arial"/>
                <a:cs typeface="Arial"/>
              </a:rPr>
              <a:t> </a:t>
            </a:r>
            <a:r>
              <a:rPr sz="4000" b="0" spc="-5" dirty="0">
                <a:latin typeface="Arial"/>
                <a:cs typeface="Arial"/>
              </a:rPr>
              <a:t>Estimation</a:t>
            </a:r>
            <a:endParaRPr sz="40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810000" y="1862327"/>
            <a:ext cx="5655563" cy="27172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918203" y="3468623"/>
            <a:ext cx="126492" cy="1264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842003" y="3087623"/>
            <a:ext cx="126492" cy="1264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146803" y="2973323"/>
            <a:ext cx="126492" cy="1264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489703" y="2897123"/>
            <a:ext cx="126492" cy="1264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718303" y="2935223"/>
            <a:ext cx="126492" cy="1264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489703" y="3163823"/>
            <a:ext cx="126492" cy="1264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680203" y="3544823"/>
            <a:ext cx="126492" cy="1264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261103" y="3506723"/>
            <a:ext cx="126492" cy="1264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956303" y="4002023"/>
            <a:ext cx="126492" cy="1264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108703" y="3659123"/>
            <a:ext cx="126492" cy="1264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375403" y="3963923"/>
            <a:ext cx="126492" cy="1264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565903" y="4040123"/>
            <a:ext cx="126492" cy="1264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985003" y="3506723"/>
            <a:ext cx="126492" cy="1264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946903" y="3354323"/>
            <a:ext cx="126492" cy="1264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946903" y="2668523"/>
            <a:ext cx="126492" cy="1264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527803" y="2363723"/>
            <a:ext cx="126492" cy="1264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451603" y="2630423"/>
            <a:ext cx="126492" cy="1264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718303" y="4268723"/>
            <a:ext cx="126492" cy="1264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299203" y="4383023"/>
            <a:ext cx="126492" cy="1264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985003" y="3963923"/>
            <a:ext cx="126492" cy="1264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956303" y="4230623"/>
            <a:ext cx="126492" cy="1264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175503" y="4040123"/>
            <a:ext cx="126492" cy="1264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366003" y="3659123"/>
            <a:ext cx="126492" cy="1264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213603" y="3278123"/>
            <a:ext cx="126492" cy="1264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175503" y="2897123"/>
            <a:ext cx="126492" cy="1264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032503" y="1830323"/>
            <a:ext cx="126492" cy="1264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870703" y="2249423"/>
            <a:ext cx="126492" cy="1264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023103" y="2211323"/>
            <a:ext cx="126492" cy="1264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175503" y="2630423"/>
            <a:ext cx="126492" cy="1264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251703" y="2439923"/>
            <a:ext cx="126492" cy="1264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251703" y="2135123"/>
            <a:ext cx="126492" cy="1264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518403" y="2478023"/>
            <a:ext cx="126492" cy="1264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975603" y="2173223"/>
            <a:ext cx="126492" cy="1264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937503" y="2630423"/>
            <a:ext cx="126492" cy="1264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5937503" y="2859023"/>
            <a:ext cx="126492" cy="1264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6013703" y="3392423"/>
            <a:ext cx="126492" cy="1264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6051803" y="3659123"/>
            <a:ext cx="126492" cy="1264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708903" y="1944623"/>
            <a:ext cx="126492" cy="1264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5556503" y="4002023"/>
            <a:ext cx="126492" cy="1264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5899403" y="4154423"/>
            <a:ext cx="126492" cy="1264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6128003" y="4268723"/>
            <a:ext cx="126492" cy="1264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6394703" y="4268723"/>
            <a:ext cx="126492" cy="1264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5366003" y="4421123"/>
            <a:ext cx="126492" cy="1264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5023103" y="4344923"/>
            <a:ext cx="126492" cy="1264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6128003" y="2325623"/>
            <a:ext cx="126492" cy="1264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6242303" y="2630423"/>
            <a:ext cx="126492" cy="1264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6318503" y="2135123"/>
            <a:ext cx="126492" cy="1264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6470903" y="1830323"/>
            <a:ext cx="126492" cy="1264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6547104" y="2401823"/>
            <a:ext cx="126492" cy="1264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6737604" y="2935223"/>
            <a:ext cx="126492" cy="1264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6851904" y="3240023"/>
            <a:ext cx="126492" cy="1264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6356603" y="3887723"/>
            <a:ext cx="126492" cy="1264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6623304" y="3849623"/>
            <a:ext cx="126492" cy="1264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6699504" y="3659123"/>
            <a:ext cx="126492" cy="1264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6470903" y="3582923"/>
            <a:ext cx="126492" cy="1264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6280403" y="3468623"/>
            <a:ext cx="126492" cy="1264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3848100" y="4687823"/>
            <a:ext cx="5600700" cy="204978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7391400" y="5292852"/>
            <a:ext cx="1752600" cy="914400"/>
          </a:xfrm>
          <a:custGeom>
            <a:avLst/>
            <a:gdLst/>
            <a:ahLst/>
            <a:cxnLst/>
            <a:rect l="l" t="t" r="r" b="b"/>
            <a:pathLst>
              <a:path w="1752600" h="914400">
                <a:moveTo>
                  <a:pt x="1600200" y="0"/>
                </a:moveTo>
                <a:lnTo>
                  <a:pt x="152400" y="0"/>
                </a:lnTo>
                <a:lnTo>
                  <a:pt x="104217" y="7766"/>
                </a:lnTo>
                <a:lnTo>
                  <a:pt x="62380" y="29394"/>
                </a:lnTo>
                <a:lnTo>
                  <a:pt x="29394" y="62380"/>
                </a:lnTo>
                <a:lnTo>
                  <a:pt x="7766" y="104217"/>
                </a:lnTo>
                <a:lnTo>
                  <a:pt x="0" y="152400"/>
                </a:lnTo>
                <a:lnTo>
                  <a:pt x="0" y="762000"/>
                </a:lnTo>
                <a:lnTo>
                  <a:pt x="7766" y="810168"/>
                </a:lnTo>
                <a:lnTo>
                  <a:pt x="29394" y="852003"/>
                </a:lnTo>
                <a:lnTo>
                  <a:pt x="62380" y="884994"/>
                </a:lnTo>
                <a:lnTo>
                  <a:pt x="104217" y="906630"/>
                </a:lnTo>
                <a:lnTo>
                  <a:pt x="152400" y="914400"/>
                </a:lnTo>
                <a:lnTo>
                  <a:pt x="1600200" y="914400"/>
                </a:lnTo>
                <a:lnTo>
                  <a:pt x="1648382" y="906630"/>
                </a:lnTo>
                <a:lnTo>
                  <a:pt x="1690219" y="884994"/>
                </a:lnTo>
                <a:lnTo>
                  <a:pt x="1723205" y="852003"/>
                </a:lnTo>
                <a:lnTo>
                  <a:pt x="1744833" y="810168"/>
                </a:lnTo>
                <a:lnTo>
                  <a:pt x="1752600" y="762000"/>
                </a:lnTo>
                <a:lnTo>
                  <a:pt x="1752600" y="152400"/>
                </a:lnTo>
                <a:lnTo>
                  <a:pt x="1744833" y="104217"/>
                </a:lnTo>
                <a:lnTo>
                  <a:pt x="1723205" y="62380"/>
                </a:lnTo>
                <a:lnTo>
                  <a:pt x="1690219" y="29394"/>
                </a:lnTo>
                <a:lnTo>
                  <a:pt x="1648382" y="7766"/>
                </a:lnTo>
                <a:lnTo>
                  <a:pt x="1600200" y="0"/>
                </a:lnTo>
                <a:close/>
              </a:path>
            </a:pathLst>
          </a:custGeom>
          <a:solidFill>
            <a:srgbClr val="539E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7391400" y="5292852"/>
            <a:ext cx="1752600" cy="914400"/>
          </a:xfrm>
          <a:custGeom>
            <a:avLst/>
            <a:gdLst/>
            <a:ahLst/>
            <a:cxnLst/>
            <a:rect l="l" t="t" r="r" b="b"/>
            <a:pathLst>
              <a:path w="1752600" h="914400">
                <a:moveTo>
                  <a:pt x="0" y="152400"/>
                </a:moveTo>
                <a:lnTo>
                  <a:pt x="7766" y="104217"/>
                </a:lnTo>
                <a:lnTo>
                  <a:pt x="29394" y="62380"/>
                </a:lnTo>
                <a:lnTo>
                  <a:pt x="62380" y="29394"/>
                </a:lnTo>
                <a:lnTo>
                  <a:pt x="104217" y="7766"/>
                </a:lnTo>
                <a:lnTo>
                  <a:pt x="152400" y="0"/>
                </a:lnTo>
                <a:lnTo>
                  <a:pt x="1600200" y="0"/>
                </a:lnTo>
                <a:lnTo>
                  <a:pt x="1648382" y="7766"/>
                </a:lnTo>
                <a:lnTo>
                  <a:pt x="1690219" y="29394"/>
                </a:lnTo>
                <a:lnTo>
                  <a:pt x="1723205" y="62380"/>
                </a:lnTo>
                <a:lnTo>
                  <a:pt x="1744833" y="104217"/>
                </a:lnTo>
                <a:lnTo>
                  <a:pt x="1752600" y="152400"/>
                </a:lnTo>
                <a:lnTo>
                  <a:pt x="1752600" y="762000"/>
                </a:lnTo>
                <a:lnTo>
                  <a:pt x="1744833" y="810168"/>
                </a:lnTo>
                <a:lnTo>
                  <a:pt x="1723205" y="852003"/>
                </a:lnTo>
                <a:lnTo>
                  <a:pt x="1690219" y="884994"/>
                </a:lnTo>
                <a:lnTo>
                  <a:pt x="1648382" y="906630"/>
                </a:lnTo>
                <a:lnTo>
                  <a:pt x="1600200" y="914400"/>
                </a:lnTo>
                <a:lnTo>
                  <a:pt x="152400" y="914400"/>
                </a:lnTo>
                <a:lnTo>
                  <a:pt x="104217" y="906630"/>
                </a:lnTo>
                <a:lnTo>
                  <a:pt x="62380" y="884994"/>
                </a:lnTo>
                <a:lnTo>
                  <a:pt x="29394" y="852003"/>
                </a:lnTo>
                <a:lnTo>
                  <a:pt x="7766" y="810168"/>
                </a:lnTo>
                <a:lnTo>
                  <a:pt x="0" y="762000"/>
                </a:lnTo>
                <a:lnTo>
                  <a:pt x="0" y="152400"/>
                </a:lnTo>
                <a:close/>
              </a:path>
            </a:pathLst>
          </a:custGeom>
          <a:ln w="12191">
            <a:solidFill>
              <a:srgbClr val="3A732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 txBox="1"/>
          <p:nvPr/>
        </p:nvSpPr>
        <p:spPr>
          <a:xfrm>
            <a:off x="7798054" y="5540146"/>
            <a:ext cx="941069" cy="406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500" b="1" spc="-5" dirty="0">
                <a:solidFill>
                  <a:srgbClr val="FFFFFF"/>
                </a:solidFill>
                <a:latin typeface="Arial"/>
                <a:cs typeface="Arial"/>
              </a:rPr>
              <a:t>Count</a:t>
            </a:r>
            <a:endParaRPr sz="2500">
              <a:latin typeface="Arial"/>
              <a:cs typeface="Arial"/>
            </a:endParaRPr>
          </a:p>
        </p:txBody>
      </p:sp>
      <p:sp>
        <p:nvSpPr>
          <p:cNvPr id="65" name="object 65"/>
          <p:cNvSpPr/>
          <p:nvPr/>
        </p:nvSpPr>
        <p:spPr>
          <a:xfrm>
            <a:off x="1673351" y="5292852"/>
            <a:ext cx="2060575" cy="914400"/>
          </a:xfrm>
          <a:custGeom>
            <a:avLst/>
            <a:gdLst/>
            <a:ahLst/>
            <a:cxnLst/>
            <a:rect l="l" t="t" r="r" b="b"/>
            <a:pathLst>
              <a:path w="2060575" h="914400">
                <a:moveTo>
                  <a:pt x="1908048" y="0"/>
                </a:moveTo>
                <a:lnTo>
                  <a:pt x="152400" y="0"/>
                </a:lnTo>
                <a:lnTo>
                  <a:pt x="104217" y="7766"/>
                </a:lnTo>
                <a:lnTo>
                  <a:pt x="62380" y="29394"/>
                </a:lnTo>
                <a:lnTo>
                  <a:pt x="29394" y="62380"/>
                </a:lnTo>
                <a:lnTo>
                  <a:pt x="7766" y="104217"/>
                </a:lnTo>
                <a:lnTo>
                  <a:pt x="0" y="152400"/>
                </a:lnTo>
                <a:lnTo>
                  <a:pt x="0" y="762000"/>
                </a:lnTo>
                <a:lnTo>
                  <a:pt x="7766" y="810168"/>
                </a:lnTo>
                <a:lnTo>
                  <a:pt x="29394" y="852003"/>
                </a:lnTo>
                <a:lnTo>
                  <a:pt x="62380" y="884994"/>
                </a:lnTo>
                <a:lnTo>
                  <a:pt x="104217" y="906630"/>
                </a:lnTo>
                <a:lnTo>
                  <a:pt x="152400" y="914400"/>
                </a:lnTo>
                <a:lnTo>
                  <a:pt x="1908048" y="914400"/>
                </a:lnTo>
                <a:lnTo>
                  <a:pt x="1956230" y="906630"/>
                </a:lnTo>
                <a:lnTo>
                  <a:pt x="1998067" y="884994"/>
                </a:lnTo>
                <a:lnTo>
                  <a:pt x="2031053" y="852003"/>
                </a:lnTo>
                <a:lnTo>
                  <a:pt x="2052681" y="810168"/>
                </a:lnTo>
                <a:lnTo>
                  <a:pt x="2060448" y="762000"/>
                </a:lnTo>
                <a:lnTo>
                  <a:pt x="2060448" y="152400"/>
                </a:lnTo>
                <a:lnTo>
                  <a:pt x="2052681" y="104217"/>
                </a:lnTo>
                <a:lnTo>
                  <a:pt x="2031053" y="62380"/>
                </a:lnTo>
                <a:lnTo>
                  <a:pt x="1998067" y="29394"/>
                </a:lnTo>
                <a:lnTo>
                  <a:pt x="1956230" y="7766"/>
                </a:lnTo>
                <a:lnTo>
                  <a:pt x="1908048" y="0"/>
                </a:lnTo>
                <a:close/>
              </a:path>
            </a:pathLst>
          </a:custGeom>
          <a:solidFill>
            <a:srgbClr val="539E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1673351" y="5292852"/>
            <a:ext cx="2060575" cy="914400"/>
          </a:xfrm>
          <a:custGeom>
            <a:avLst/>
            <a:gdLst/>
            <a:ahLst/>
            <a:cxnLst/>
            <a:rect l="l" t="t" r="r" b="b"/>
            <a:pathLst>
              <a:path w="2060575" h="914400">
                <a:moveTo>
                  <a:pt x="0" y="152400"/>
                </a:moveTo>
                <a:lnTo>
                  <a:pt x="7766" y="104217"/>
                </a:lnTo>
                <a:lnTo>
                  <a:pt x="29394" y="62380"/>
                </a:lnTo>
                <a:lnTo>
                  <a:pt x="62380" y="29394"/>
                </a:lnTo>
                <a:lnTo>
                  <a:pt x="104217" y="7766"/>
                </a:lnTo>
                <a:lnTo>
                  <a:pt x="152400" y="0"/>
                </a:lnTo>
                <a:lnTo>
                  <a:pt x="1908048" y="0"/>
                </a:lnTo>
                <a:lnTo>
                  <a:pt x="1956230" y="7766"/>
                </a:lnTo>
                <a:lnTo>
                  <a:pt x="1998067" y="29394"/>
                </a:lnTo>
                <a:lnTo>
                  <a:pt x="2031053" y="62380"/>
                </a:lnTo>
                <a:lnTo>
                  <a:pt x="2052681" y="104217"/>
                </a:lnTo>
                <a:lnTo>
                  <a:pt x="2060448" y="152400"/>
                </a:lnTo>
                <a:lnTo>
                  <a:pt x="2060448" y="762000"/>
                </a:lnTo>
                <a:lnTo>
                  <a:pt x="2052681" y="810168"/>
                </a:lnTo>
                <a:lnTo>
                  <a:pt x="2031053" y="852003"/>
                </a:lnTo>
                <a:lnTo>
                  <a:pt x="1998067" y="884994"/>
                </a:lnTo>
                <a:lnTo>
                  <a:pt x="1956230" y="906630"/>
                </a:lnTo>
                <a:lnTo>
                  <a:pt x="1908048" y="914400"/>
                </a:lnTo>
                <a:lnTo>
                  <a:pt x="152400" y="914400"/>
                </a:lnTo>
                <a:lnTo>
                  <a:pt x="104217" y="906630"/>
                </a:lnTo>
                <a:lnTo>
                  <a:pt x="62380" y="884994"/>
                </a:lnTo>
                <a:lnTo>
                  <a:pt x="29394" y="852003"/>
                </a:lnTo>
                <a:lnTo>
                  <a:pt x="7766" y="810168"/>
                </a:lnTo>
                <a:lnTo>
                  <a:pt x="0" y="762000"/>
                </a:lnTo>
                <a:lnTo>
                  <a:pt x="0" y="152400"/>
                </a:lnTo>
                <a:close/>
              </a:path>
            </a:pathLst>
          </a:custGeom>
          <a:ln w="12191">
            <a:solidFill>
              <a:srgbClr val="3A732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 txBox="1"/>
          <p:nvPr/>
        </p:nvSpPr>
        <p:spPr>
          <a:xfrm>
            <a:off x="1879854" y="5540146"/>
            <a:ext cx="1647189" cy="406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500" b="1" spc="-5" dirty="0">
                <a:solidFill>
                  <a:srgbClr val="FFFFFF"/>
                </a:solidFill>
                <a:latin typeface="Arial"/>
                <a:cs typeface="Arial"/>
              </a:rPr>
              <a:t>Estimation</a:t>
            </a:r>
            <a:endParaRPr sz="2500">
              <a:latin typeface="Arial"/>
              <a:cs typeface="Arial"/>
            </a:endParaRPr>
          </a:p>
        </p:txBody>
      </p:sp>
      <p:sp>
        <p:nvSpPr>
          <p:cNvPr id="68" name="object 68"/>
          <p:cNvSpPr/>
          <p:nvPr/>
        </p:nvSpPr>
        <p:spPr>
          <a:xfrm>
            <a:off x="3956303" y="5521452"/>
            <a:ext cx="3016250" cy="457200"/>
          </a:xfrm>
          <a:custGeom>
            <a:avLst/>
            <a:gdLst/>
            <a:ahLst/>
            <a:cxnLst/>
            <a:rect l="l" t="t" r="r" b="b"/>
            <a:pathLst>
              <a:path w="3016250" h="457200">
                <a:moveTo>
                  <a:pt x="228600" y="0"/>
                </a:moveTo>
                <a:lnTo>
                  <a:pt x="0" y="228600"/>
                </a:lnTo>
                <a:lnTo>
                  <a:pt x="228600" y="457200"/>
                </a:lnTo>
                <a:lnTo>
                  <a:pt x="228600" y="342900"/>
                </a:lnTo>
                <a:lnTo>
                  <a:pt x="2901696" y="342900"/>
                </a:lnTo>
                <a:lnTo>
                  <a:pt x="3015996" y="228600"/>
                </a:lnTo>
                <a:lnTo>
                  <a:pt x="2901696" y="114300"/>
                </a:lnTo>
                <a:lnTo>
                  <a:pt x="228600" y="114300"/>
                </a:lnTo>
                <a:lnTo>
                  <a:pt x="228600" y="0"/>
                </a:lnTo>
                <a:close/>
              </a:path>
              <a:path w="3016250" h="457200">
                <a:moveTo>
                  <a:pt x="2901696" y="342900"/>
                </a:moveTo>
                <a:lnTo>
                  <a:pt x="2787396" y="342900"/>
                </a:lnTo>
                <a:lnTo>
                  <a:pt x="2787396" y="457200"/>
                </a:lnTo>
                <a:lnTo>
                  <a:pt x="2901696" y="342900"/>
                </a:lnTo>
                <a:close/>
              </a:path>
              <a:path w="3016250" h="457200">
                <a:moveTo>
                  <a:pt x="2787396" y="0"/>
                </a:moveTo>
                <a:lnTo>
                  <a:pt x="2787396" y="114300"/>
                </a:lnTo>
                <a:lnTo>
                  <a:pt x="2901696" y="114300"/>
                </a:lnTo>
                <a:lnTo>
                  <a:pt x="2787396" y="0"/>
                </a:lnTo>
                <a:close/>
              </a:path>
            </a:pathLst>
          </a:custGeom>
          <a:solidFill>
            <a:srgbClr val="539E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3956303" y="5521452"/>
            <a:ext cx="3016250" cy="457200"/>
          </a:xfrm>
          <a:custGeom>
            <a:avLst/>
            <a:gdLst/>
            <a:ahLst/>
            <a:cxnLst/>
            <a:rect l="l" t="t" r="r" b="b"/>
            <a:pathLst>
              <a:path w="3016250" h="457200">
                <a:moveTo>
                  <a:pt x="0" y="228600"/>
                </a:moveTo>
                <a:lnTo>
                  <a:pt x="228600" y="0"/>
                </a:lnTo>
                <a:lnTo>
                  <a:pt x="228600" y="114300"/>
                </a:lnTo>
                <a:lnTo>
                  <a:pt x="2787396" y="114300"/>
                </a:lnTo>
                <a:lnTo>
                  <a:pt x="2787396" y="0"/>
                </a:lnTo>
                <a:lnTo>
                  <a:pt x="3015996" y="228600"/>
                </a:lnTo>
                <a:lnTo>
                  <a:pt x="2787396" y="457200"/>
                </a:lnTo>
                <a:lnTo>
                  <a:pt x="2787396" y="342900"/>
                </a:lnTo>
                <a:lnTo>
                  <a:pt x="228600" y="342900"/>
                </a:lnTo>
                <a:lnTo>
                  <a:pt x="228600" y="457200"/>
                </a:lnTo>
                <a:lnTo>
                  <a:pt x="0" y="228600"/>
                </a:lnTo>
                <a:close/>
              </a:path>
            </a:pathLst>
          </a:custGeom>
          <a:ln w="12192">
            <a:solidFill>
              <a:srgbClr val="3A732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1673351" y="2924555"/>
            <a:ext cx="2060575" cy="914400"/>
          </a:xfrm>
          <a:custGeom>
            <a:avLst/>
            <a:gdLst/>
            <a:ahLst/>
            <a:cxnLst/>
            <a:rect l="l" t="t" r="r" b="b"/>
            <a:pathLst>
              <a:path w="2060575" h="914400">
                <a:moveTo>
                  <a:pt x="1908048" y="0"/>
                </a:moveTo>
                <a:lnTo>
                  <a:pt x="152400" y="0"/>
                </a:lnTo>
                <a:lnTo>
                  <a:pt x="104217" y="7766"/>
                </a:lnTo>
                <a:lnTo>
                  <a:pt x="62380" y="29394"/>
                </a:lnTo>
                <a:lnTo>
                  <a:pt x="29394" y="62380"/>
                </a:lnTo>
                <a:lnTo>
                  <a:pt x="7766" y="104217"/>
                </a:lnTo>
                <a:lnTo>
                  <a:pt x="0" y="152400"/>
                </a:lnTo>
                <a:lnTo>
                  <a:pt x="0" y="762000"/>
                </a:lnTo>
                <a:lnTo>
                  <a:pt x="7766" y="810182"/>
                </a:lnTo>
                <a:lnTo>
                  <a:pt x="29394" y="852019"/>
                </a:lnTo>
                <a:lnTo>
                  <a:pt x="62380" y="885005"/>
                </a:lnTo>
                <a:lnTo>
                  <a:pt x="104217" y="906633"/>
                </a:lnTo>
                <a:lnTo>
                  <a:pt x="152400" y="914400"/>
                </a:lnTo>
                <a:lnTo>
                  <a:pt x="1908048" y="914400"/>
                </a:lnTo>
                <a:lnTo>
                  <a:pt x="1956230" y="906633"/>
                </a:lnTo>
                <a:lnTo>
                  <a:pt x="1998067" y="885005"/>
                </a:lnTo>
                <a:lnTo>
                  <a:pt x="2031053" y="852019"/>
                </a:lnTo>
                <a:lnTo>
                  <a:pt x="2052681" y="810182"/>
                </a:lnTo>
                <a:lnTo>
                  <a:pt x="2060448" y="762000"/>
                </a:lnTo>
                <a:lnTo>
                  <a:pt x="2060448" y="152400"/>
                </a:lnTo>
                <a:lnTo>
                  <a:pt x="2052681" y="104217"/>
                </a:lnTo>
                <a:lnTo>
                  <a:pt x="2031053" y="62380"/>
                </a:lnTo>
                <a:lnTo>
                  <a:pt x="1998067" y="29394"/>
                </a:lnTo>
                <a:lnTo>
                  <a:pt x="1956230" y="7766"/>
                </a:lnTo>
                <a:lnTo>
                  <a:pt x="1908048" y="0"/>
                </a:lnTo>
                <a:close/>
              </a:path>
            </a:pathLst>
          </a:custGeom>
          <a:solidFill>
            <a:srgbClr val="539E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1673351" y="2924555"/>
            <a:ext cx="2060575" cy="914400"/>
          </a:xfrm>
          <a:custGeom>
            <a:avLst/>
            <a:gdLst/>
            <a:ahLst/>
            <a:cxnLst/>
            <a:rect l="l" t="t" r="r" b="b"/>
            <a:pathLst>
              <a:path w="2060575" h="914400">
                <a:moveTo>
                  <a:pt x="0" y="152400"/>
                </a:moveTo>
                <a:lnTo>
                  <a:pt x="7766" y="104217"/>
                </a:lnTo>
                <a:lnTo>
                  <a:pt x="29394" y="62380"/>
                </a:lnTo>
                <a:lnTo>
                  <a:pt x="62380" y="29394"/>
                </a:lnTo>
                <a:lnTo>
                  <a:pt x="104217" y="7766"/>
                </a:lnTo>
                <a:lnTo>
                  <a:pt x="152400" y="0"/>
                </a:lnTo>
                <a:lnTo>
                  <a:pt x="1908048" y="0"/>
                </a:lnTo>
                <a:lnTo>
                  <a:pt x="1956230" y="7766"/>
                </a:lnTo>
                <a:lnTo>
                  <a:pt x="1998067" y="29394"/>
                </a:lnTo>
                <a:lnTo>
                  <a:pt x="2031053" y="62380"/>
                </a:lnTo>
                <a:lnTo>
                  <a:pt x="2052681" y="104217"/>
                </a:lnTo>
                <a:lnTo>
                  <a:pt x="2060448" y="152400"/>
                </a:lnTo>
                <a:lnTo>
                  <a:pt x="2060448" y="762000"/>
                </a:lnTo>
                <a:lnTo>
                  <a:pt x="2052681" y="810182"/>
                </a:lnTo>
                <a:lnTo>
                  <a:pt x="2031053" y="852019"/>
                </a:lnTo>
                <a:lnTo>
                  <a:pt x="1998067" y="885005"/>
                </a:lnTo>
                <a:lnTo>
                  <a:pt x="1956230" y="906633"/>
                </a:lnTo>
                <a:lnTo>
                  <a:pt x="1908048" y="914400"/>
                </a:lnTo>
                <a:lnTo>
                  <a:pt x="152400" y="914400"/>
                </a:lnTo>
                <a:lnTo>
                  <a:pt x="104217" y="906633"/>
                </a:lnTo>
                <a:lnTo>
                  <a:pt x="62380" y="885005"/>
                </a:lnTo>
                <a:lnTo>
                  <a:pt x="29394" y="852019"/>
                </a:lnTo>
                <a:lnTo>
                  <a:pt x="7766" y="810182"/>
                </a:lnTo>
                <a:lnTo>
                  <a:pt x="0" y="762000"/>
                </a:lnTo>
                <a:lnTo>
                  <a:pt x="0" y="152400"/>
                </a:lnTo>
                <a:close/>
              </a:path>
            </a:pathLst>
          </a:custGeom>
          <a:ln w="12192">
            <a:solidFill>
              <a:srgbClr val="3A732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 txBox="1"/>
          <p:nvPr/>
        </p:nvSpPr>
        <p:spPr>
          <a:xfrm>
            <a:off x="1995677" y="3171520"/>
            <a:ext cx="1415415" cy="406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500" b="1" spc="-5" dirty="0">
                <a:solidFill>
                  <a:srgbClr val="FFFFFF"/>
                </a:solidFill>
                <a:latin typeface="Arial"/>
                <a:cs typeface="Arial"/>
              </a:rPr>
              <a:t>Co</a:t>
            </a:r>
            <a:r>
              <a:rPr sz="2500" b="1" spc="-15" dirty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2500" b="1" spc="-5" dirty="0">
                <a:solidFill>
                  <a:srgbClr val="FFFFFF"/>
                </a:solidFill>
                <a:latin typeface="Arial"/>
                <a:cs typeface="Arial"/>
              </a:rPr>
              <a:t>nti</a:t>
            </a:r>
            <a:r>
              <a:rPr sz="2500" b="1" spc="-15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2500" b="1" spc="-5" dirty="0">
                <a:solidFill>
                  <a:srgbClr val="FFFFFF"/>
                </a:solidFill>
                <a:latin typeface="Arial"/>
                <a:cs typeface="Arial"/>
              </a:rPr>
              <a:t>g</a:t>
            </a:r>
            <a:endParaRPr sz="2500">
              <a:latin typeface="Arial"/>
              <a:cs typeface="Arial"/>
            </a:endParaRPr>
          </a:p>
        </p:txBody>
      </p:sp>
      <p:sp>
        <p:nvSpPr>
          <p:cNvPr id="73" name="object 73"/>
          <p:cNvSpPr/>
          <p:nvPr/>
        </p:nvSpPr>
        <p:spPr>
          <a:xfrm>
            <a:off x="4230623" y="6027420"/>
            <a:ext cx="2781300" cy="675640"/>
          </a:xfrm>
          <a:custGeom>
            <a:avLst/>
            <a:gdLst/>
            <a:ahLst/>
            <a:cxnLst/>
            <a:rect l="l" t="t" r="r" b="b"/>
            <a:pathLst>
              <a:path w="2781300" h="675640">
                <a:moveTo>
                  <a:pt x="2668778" y="0"/>
                </a:moveTo>
                <a:lnTo>
                  <a:pt x="112522" y="0"/>
                </a:lnTo>
                <a:lnTo>
                  <a:pt x="68740" y="8842"/>
                </a:lnTo>
                <a:lnTo>
                  <a:pt x="32972" y="32958"/>
                </a:lnTo>
                <a:lnTo>
                  <a:pt x="8848" y="68724"/>
                </a:lnTo>
                <a:lnTo>
                  <a:pt x="0" y="112521"/>
                </a:lnTo>
                <a:lnTo>
                  <a:pt x="0" y="562609"/>
                </a:lnTo>
                <a:lnTo>
                  <a:pt x="8848" y="606407"/>
                </a:lnTo>
                <a:lnTo>
                  <a:pt x="32972" y="642173"/>
                </a:lnTo>
                <a:lnTo>
                  <a:pt x="68740" y="666289"/>
                </a:lnTo>
                <a:lnTo>
                  <a:pt x="112522" y="675131"/>
                </a:lnTo>
                <a:lnTo>
                  <a:pt x="2668778" y="675131"/>
                </a:lnTo>
                <a:lnTo>
                  <a:pt x="2712559" y="666289"/>
                </a:lnTo>
                <a:lnTo>
                  <a:pt x="2748327" y="642173"/>
                </a:lnTo>
                <a:lnTo>
                  <a:pt x="2772451" y="606407"/>
                </a:lnTo>
                <a:lnTo>
                  <a:pt x="2781300" y="562609"/>
                </a:lnTo>
                <a:lnTo>
                  <a:pt x="2781300" y="112521"/>
                </a:lnTo>
                <a:lnTo>
                  <a:pt x="2772451" y="68724"/>
                </a:lnTo>
                <a:lnTo>
                  <a:pt x="2748327" y="32958"/>
                </a:lnTo>
                <a:lnTo>
                  <a:pt x="2712559" y="8842"/>
                </a:lnTo>
                <a:lnTo>
                  <a:pt x="2668778" y="0"/>
                </a:lnTo>
                <a:close/>
              </a:path>
            </a:pathLst>
          </a:custGeom>
          <a:solidFill>
            <a:srgbClr val="539E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4230623" y="6027420"/>
            <a:ext cx="2781300" cy="675640"/>
          </a:xfrm>
          <a:custGeom>
            <a:avLst/>
            <a:gdLst/>
            <a:ahLst/>
            <a:cxnLst/>
            <a:rect l="l" t="t" r="r" b="b"/>
            <a:pathLst>
              <a:path w="2781300" h="675640">
                <a:moveTo>
                  <a:pt x="0" y="112521"/>
                </a:moveTo>
                <a:lnTo>
                  <a:pt x="8848" y="68724"/>
                </a:lnTo>
                <a:lnTo>
                  <a:pt x="32972" y="32958"/>
                </a:lnTo>
                <a:lnTo>
                  <a:pt x="68740" y="8842"/>
                </a:lnTo>
                <a:lnTo>
                  <a:pt x="112522" y="0"/>
                </a:lnTo>
                <a:lnTo>
                  <a:pt x="2668778" y="0"/>
                </a:lnTo>
                <a:lnTo>
                  <a:pt x="2712559" y="8842"/>
                </a:lnTo>
                <a:lnTo>
                  <a:pt x="2748327" y="32958"/>
                </a:lnTo>
                <a:lnTo>
                  <a:pt x="2772451" y="68724"/>
                </a:lnTo>
                <a:lnTo>
                  <a:pt x="2781300" y="112521"/>
                </a:lnTo>
                <a:lnTo>
                  <a:pt x="2781300" y="562609"/>
                </a:lnTo>
                <a:lnTo>
                  <a:pt x="2772451" y="606407"/>
                </a:lnTo>
                <a:lnTo>
                  <a:pt x="2748327" y="642173"/>
                </a:lnTo>
                <a:lnTo>
                  <a:pt x="2712559" y="666289"/>
                </a:lnTo>
                <a:lnTo>
                  <a:pt x="2668778" y="675131"/>
                </a:lnTo>
                <a:lnTo>
                  <a:pt x="112522" y="675131"/>
                </a:lnTo>
                <a:lnTo>
                  <a:pt x="68740" y="666289"/>
                </a:lnTo>
                <a:lnTo>
                  <a:pt x="32972" y="642173"/>
                </a:lnTo>
                <a:lnTo>
                  <a:pt x="8848" y="606407"/>
                </a:lnTo>
                <a:lnTo>
                  <a:pt x="0" y="562609"/>
                </a:lnTo>
                <a:lnTo>
                  <a:pt x="0" y="112521"/>
                </a:lnTo>
                <a:close/>
              </a:path>
            </a:pathLst>
          </a:custGeom>
          <a:ln w="12192">
            <a:solidFill>
              <a:srgbClr val="3A732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 txBox="1"/>
          <p:nvPr/>
        </p:nvSpPr>
        <p:spPr>
          <a:xfrm>
            <a:off x="4398645" y="6074460"/>
            <a:ext cx="2447290" cy="560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500" b="1" dirty="0">
                <a:solidFill>
                  <a:srgbClr val="FFFFFF"/>
                </a:solidFill>
                <a:latin typeface="Arial"/>
                <a:cs typeface="Arial"/>
              </a:rPr>
              <a:t>Re</a:t>
            </a:r>
            <a:r>
              <a:rPr sz="3500" b="1" spc="-15" dirty="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sz="3500" b="1" dirty="0">
                <a:solidFill>
                  <a:srgbClr val="FFFFFF"/>
                </a:solidFill>
                <a:latin typeface="Arial"/>
                <a:cs typeface="Arial"/>
              </a:rPr>
              <a:t>res</a:t>
            </a:r>
            <a:r>
              <a:rPr sz="3500" b="1" spc="-1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3500" b="1" dirty="0">
                <a:solidFill>
                  <a:srgbClr val="FFFFFF"/>
                </a:solidFill>
                <a:latin typeface="Arial"/>
                <a:cs typeface="Arial"/>
              </a:rPr>
              <a:t>ion</a:t>
            </a:r>
            <a:endParaRPr sz="3500">
              <a:latin typeface="Arial"/>
              <a:cs typeface="Arial"/>
            </a:endParaRPr>
          </a:p>
        </p:txBody>
      </p:sp>
      <p:sp>
        <p:nvSpPr>
          <p:cNvPr id="77" name="object 77"/>
          <p:cNvSpPr/>
          <p:nvPr/>
        </p:nvSpPr>
        <p:spPr>
          <a:xfrm>
            <a:off x="630936" y="25907"/>
            <a:ext cx="2022475" cy="451484"/>
          </a:xfrm>
          <a:custGeom>
            <a:avLst/>
            <a:gdLst/>
            <a:ahLst/>
            <a:cxnLst/>
            <a:rect l="l" t="t" r="r" b="b"/>
            <a:pathLst>
              <a:path w="2022475" h="451484">
                <a:moveTo>
                  <a:pt x="0" y="451104"/>
                </a:moveTo>
                <a:lnTo>
                  <a:pt x="2022348" y="451104"/>
                </a:lnTo>
                <a:lnTo>
                  <a:pt x="2022348" y="0"/>
                </a:lnTo>
                <a:lnTo>
                  <a:pt x="0" y="0"/>
                </a:lnTo>
                <a:lnTo>
                  <a:pt x="0" y="45110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630936" y="25907"/>
            <a:ext cx="2022475" cy="451484"/>
          </a:xfrm>
          <a:custGeom>
            <a:avLst/>
            <a:gdLst/>
            <a:ahLst/>
            <a:cxnLst/>
            <a:rect l="l" t="t" r="r" b="b"/>
            <a:pathLst>
              <a:path w="2022475" h="451484">
                <a:moveTo>
                  <a:pt x="0" y="451104"/>
                </a:moveTo>
                <a:lnTo>
                  <a:pt x="2022348" y="451104"/>
                </a:lnTo>
                <a:lnTo>
                  <a:pt x="2022348" y="0"/>
                </a:lnTo>
                <a:lnTo>
                  <a:pt x="0" y="0"/>
                </a:lnTo>
                <a:lnTo>
                  <a:pt x="0" y="451104"/>
                </a:lnTo>
                <a:close/>
              </a:path>
            </a:pathLst>
          </a:custGeom>
          <a:ln w="1219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 txBox="1"/>
          <p:nvPr/>
        </p:nvSpPr>
        <p:spPr>
          <a:xfrm>
            <a:off x="807821" y="47320"/>
            <a:ext cx="10552430" cy="406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454275" algn="l"/>
                <a:tab pos="4648200" algn="l"/>
                <a:tab pos="7626984" algn="l"/>
              </a:tabLst>
            </a:pPr>
            <a:r>
              <a:rPr sz="3750" b="1" spc="-217" baseline="3333" dirty="0">
                <a:solidFill>
                  <a:srgbClr val="FFFFFF"/>
                </a:solidFill>
                <a:latin typeface="Arial"/>
                <a:cs typeface="Arial"/>
              </a:rPr>
              <a:t>Introduction	</a:t>
            </a:r>
            <a:r>
              <a:rPr sz="3750" b="1" spc="-337" baseline="1111" dirty="0">
                <a:solidFill>
                  <a:srgbClr val="FFFFFF"/>
                </a:solidFill>
                <a:latin typeface="Arial"/>
                <a:cs typeface="Arial"/>
              </a:rPr>
              <a:t>Challenges	</a:t>
            </a:r>
            <a:r>
              <a:rPr sz="3750" b="1" spc="-330" baseline="2222" dirty="0">
                <a:solidFill>
                  <a:srgbClr val="FFFFFF"/>
                </a:solidFill>
                <a:latin typeface="Arial"/>
                <a:cs typeface="Arial"/>
              </a:rPr>
              <a:t>Proposed</a:t>
            </a:r>
            <a:r>
              <a:rPr sz="3750" b="1" spc="-179" baseline="2222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750" b="1" spc="-150" baseline="2222" dirty="0">
                <a:solidFill>
                  <a:srgbClr val="FFFFFF"/>
                </a:solidFill>
                <a:latin typeface="Arial"/>
                <a:cs typeface="Arial"/>
              </a:rPr>
              <a:t>Method	</a:t>
            </a:r>
            <a:r>
              <a:rPr sz="2500" b="1" spc="-165" dirty="0">
                <a:solidFill>
                  <a:srgbClr val="FFFFFF"/>
                </a:solidFill>
                <a:latin typeface="Arial"/>
                <a:cs typeface="Arial"/>
              </a:rPr>
              <a:t>Experimental</a:t>
            </a:r>
            <a:r>
              <a:rPr sz="2500" b="1" spc="-1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b="1" spc="-229" dirty="0">
                <a:solidFill>
                  <a:srgbClr val="FFFFFF"/>
                </a:solidFill>
                <a:latin typeface="Arial"/>
                <a:cs typeface="Arial"/>
              </a:rPr>
              <a:t>Results</a:t>
            </a:r>
            <a:endParaRPr sz="2500">
              <a:latin typeface="Arial"/>
              <a:cs typeface="Arial"/>
            </a:endParaRPr>
          </a:p>
        </p:txBody>
      </p:sp>
      <p:sp>
        <p:nvSpPr>
          <p:cNvPr id="80" name="object 80"/>
          <p:cNvSpPr txBox="1"/>
          <p:nvPr/>
        </p:nvSpPr>
        <p:spPr>
          <a:xfrm>
            <a:off x="11171935" y="6427114"/>
            <a:ext cx="10287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60" dirty="0">
                <a:solidFill>
                  <a:srgbClr val="888888"/>
                </a:solidFill>
                <a:latin typeface="Arial"/>
                <a:cs typeface="Arial"/>
              </a:rPr>
              <a:t>2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5262" y="635762"/>
            <a:ext cx="0" cy="1074420"/>
          </a:xfrm>
          <a:custGeom>
            <a:avLst/>
            <a:gdLst/>
            <a:ahLst/>
            <a:cxnLst/>
            <a:rect l="l" t="t" r="r" b="b"/>
            <a:pathLst>
              <a:path h="1074420">
                <a:moveTo>
                  <a:pt x="0" y="0"/>
                </a:moveTo>
                <a:lnTo>
                  <a:pt x="0" y="1073912"/>
                </a:lnTo>
              </a:path>
            </a:pathLst>
          </a:custGeom>
          <a:ln w="12192">
            <a:solidFill>
              <a:srgbClr val="3A732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626489" y="458470"/>
            <a:ext cx="8938895" cy="130048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ts val="5015"/>
              </a:lnSpc>
              <a:spcBef>
                <a:spcPts val="105"/>
              </a:spcBef>
            </a:pPr>
            <a:r>
              <a:rPr b="0" dirty="0">
                <a:latin typeface="Arial"/>
                <a:cs typeface="Arial"/>
              </a:rPr>
              <a:t>Crowd Counting</a:t>
            </a:r>
            <a:r>
              <a:rPr b="0" spc="-275" dirty="0">
                <a:latin typeface="Arial"/>
                <a:cs typeface="Arial"/>
              </a:rPr>
              <a:t> </a:t>
            </a:r>
            <a:r>
              <a:rPr b="0" dirty="0">
                <a:latin typeface="Arial"/>
                <a:cs typeface="Arial"/>
              </a:rPr>
              <a:t>Approaches</a:t>
            </a:r>
          </a:p>
          <a:p>
            <a:pPr algn="ctr">
              <a:lnSpc>
                <a:spcPts val="5015"/>
              </a:lnSpc>
            </a:pPr>
            <a:r>
              <a:rPr dirty="0"/>
              <a:t>Detection-Based Crowd</a:t>
            </a:r>
            <a:r>
              <a:rPr spc="-85" dirty="0"/>
              <a:t> </a:t>
            </a:r>
            <a:r>
              <a:rPr dirty="0"/>
              <a:t>Counting</a:t>
            </a:r>
          </a:p>
        </p:txBody>
      </p:sp>
      <p:sp>
        <p:nvSpPr>
          <p:cNvPr id="4" name="object 4"/>
          <p:cNvSpPr/>
          <p:nvPr/>
        </p:nvSpPr>
        <p:spPr>
          <a:xfrm>
            <a:off x="5949696" y="2633472"/>
            <a:ext cx="2127504" cy="35326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825995" y="3499103"/>
            <a:ext cx="489584" cy="2057400"/>
          </a:xfrm>
          <a:custGeom>
            <a:avLst/>
            <a:gdLst/>
            <a:ahLst/>
            <a:cxnLst/>
            <a:rect l="l" t="t" r="r" b="b"/>
            <a:pathLst>
              <a:path w="489584" h="2057400">
                <a:moveTo>
                  <a:pt x="0" y="2057400"/>
                </a:moveTo>
                <a:lnTo>
                  <a:pt x="489203" y="2057400"/>
                </a:lnTo>
                <a:lnTo>
                  <a:pt x="489203" y="0"/>
                </a:lnTo>
                <a:lnTo>
                  <a:pt x="0" y="0"/>
                </a:lnTo>
                <a:lnTo>
                  <a:pt x="0" y="2057400"/>
                </a:lnTo>
                <a:close/>
              </a:path>
            </a:pathLst>
          </a:custGeom>
          <a:ln w="762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949696" y="1808988"/>
            <a:ext cx="2127885" cy="824865"/>
          </a:xfrm>
          <a:prstGeom prst="rect">
            <a:avLst/>
          </a:prstGeom>
          <a:solidFill>
            <a:srgbClr val="539E39"/>
          </a:solidFill>
          <a:ln w="12192">
            <a:solidFill>
              <a:srgbClr val="3A7327"/>
            </a:solidFill>
          </a:ln>
        </p:spPr>
        <p:txBody>
          <a:bodyPr vert="horz" wrap="square" lIns="0" tIns="173355" rIns="0" bIns="0" rtlCol="0">
            <a:spAutoFit/>
          </a:bodyPr>
          <a:lstStyle/>
          <a:p>
            <a:pPr marL="376555">
              <a:lnSpc>
                <a:spcPct val="100000"/>
              </a:lnSpc>
              <a:spcBef>
                <a:spcPts val="1365"/>
              </a:spcBef>
            </a:pPr>
            <a:r>
              <a:rPr sz="3000" b="1" spc="-5" dirty="0">
                <a:solidFill>
                  <a:srgbClr val="FFFFFF"/>
                </a:solidFill>
                <a:latin typeface="Arial"/>
                <a:cs typeface="Arial"/>
              </a:rPr>
              <a:t>Holistic</a:t>
            </a:r>
            <a:endParaRPr sz="30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208264" y="1795272"/>
            <a:ext cx="2148840" cy="822960"/>
          </a:xfrm>
          <a:prstGeom prst="rect">
            <a:avLst/>
          </a:prstGeom>
          <a:solidFill>
            <a:srgbClr val="539E39"/>
          </a:solidFill>
          <a:ln w="12192">
            <a:solidFill>
              <a:srgbClr val="3A7327"/>
            </a:solidFill>
          </a:ln>
        </p:spPr>
        <p:txBody>
          <a:bodyPr vert="horz" wrap="square" lIns="0" tIns="172085" rIns="0" bIns="0" rtlCol="0">
            <a:spAutoFit/>
          </a:bodyPr>
          <a:lstStyle/>
          <a:p>
            <a:pPr marL="494030">
              <a:lnSpc>
                <a:spcPct val="100000"/>
              </a:lnSpc>
              <a:spcBef>
                <a:spcPts val="1355"/>
              </a:spcBef>
            </a:pPr>
            <a:r>
              <a:rPr sz="3000" b="1" spc="-5" dirty="0">
                <a:solidFill>
                  <a:srgbClr val="FFFFFF"/>
                </a:solidFill>
                <a:latin typeface="Arial"/>
                <a:cs typeface="Arial"/>
              </a:rPr>
              <a:t>Partial</a:t>
            </a:r>
            <a:endParaRPr sz="30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8229600" y="2633472"/>
            <a:ext cx="2127504" cy="35326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105900" y="3499103"/>
            <a:ext cx="489584" cy="429895"/>
          </a:xfrm>
          <a:custGeom>
            <a:avLst/>
            <a:gdLst/>
            <a:ahLst/>
            <a:cxnLst/>
            <a:rect l="l" t="t" r="r" b="b"/>
            <a:pathLst>
              <a:path w="489584" h="429895">
                <a:moveTo>
                  <a:pt x="0" y="429768"/>
                </a:moveTo>
                <a:lnTo>
                  <a:pt x="489203" y="429768"/>
                </a:lnTo>
                <a:lnTo>
                  <a:pt x="489203" y="0"/>
                </a:lnTo>
                <a:lnTo>
                  <a:pt x="0" y="0"/>
                </a:lnTo>
                <a:lnTo>
                  <a:pt x="0" y="429768"/>
                </a:lnTo>
                <a:close/>
              </a:path>
            </a:pathLst>
          </a:custGeom>
          <a:ln w="762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169664" y="2784348"/>
            <a:ext cx="1143000" cy="609600"/>
          </a:xfrm>
          <a:custGeom>
            <a:avLst/>
            <a:gdLst/>
            <a:ahLst/>
            <a:cxnLst/>
            <a:rect l="l" t="t" r="r" b="b"/>
            <a:pathLst>
              <a:path w="1143000" h="609600">
                <a:moveTo>
                  <a:pt x="0" y="609600"/>
                </a:moveTo>
                <a:lnTo>
                  <a:pt x="1143000" y="609600"/>
                </a:lnTo>
                <a:lnTo>
                  <a:pt x="1143000" y="0"/>
                </a:lnTo>
                <a:lnTo>
                  <a:pt x="0" y="0"/>
                </a:lnTo>
                <a:lnTo>
                  <a:pt x="0" y="609600"/>
                </a:lnTo>
                <a:close/>
              </a:path>
            </a:pathLst>
          </a:custGeom>
          <a:solidFill>
            <a:srgbClr val="539E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169664" y="2784348"/>
            <a:ext cx="1143000" cy="609600"/>
          </a:xfrm>
          <a:custGeom>
            <a:avLst/>
            <a:gdLst/>
            <a:ahLst/>
            <a:cxnLst/>
            <a:rect l="l" t="t" r="r" b="b"/>
            <a:pathLst>
              <a:path w="1143000" h="609600">
                <a:moveTo>
                  <a:pt x="0" y="609600"/>
                </a:moveTo>
                <a:lnTo>
                  <a:pt x="1143000" y="609600"/>
                </a:lnTo>
                <a:lnTo>
                  <a:pt x="1143000" y="0"/>
                </a:lnTo>
                <a:lnTo>
                  <a:pt x="0" y="0"/>
                </a:lnTo>
                <a:lnTo>
                  <a:pt x="0" y="609600"/>
                </a:lnTo>
                <a:close/>
              </a:path>
            </a:pathLst>
          </a:custGeom>
          <a:ln w="12192">
            <a:solidFill>
              <a:srgbClr val="3A732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729739" y="3372611"/>
            <a:ext cx="1584960" cy="533400"/>
          </a:xfrm>
          <a:custGeom>
            <a:avLst/>
            <a:gdLst/>
            <a:ahLst/>
            <a:cxnLst/>
            <a:rect l="l" t="t" r="r" b="b"/>
            <a:pathLst>
              <a:path w="1584960" h="533400">
                <a:moveTo>
                  <a:pt x="0" y="533400"/>
                </a:moveTo>
                <a:lnTo>
                  <a:pt x="1584960" y="533400"/>
                </a:lnTo>
                <a:lnTo>
                  <a:pt x="1584960" y="0"/>
                </a:lnTo>
                <a:lnTo>
                  <a:pt x="0" y="0"/>
                </a:lnTo>
                <a:lnTo>
                  <a:pt x="0" y="533400"/>
                </a:lnTo>
                <a:close/>
              </a:path>
            </a:pathLst>
          </a:custGeom>
          <a:solidFill>
            <a:srgbClr val="539E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729739" y="3372611"/>
            <a:ext cx="1584960" cy="533400"/>
          </a:xfrm>
          <a:custGeom>
            <a:avLst/>
            <a:gdLst/>
            <a:ahLst/>
            <a:cxnLst/>
            <a:rect l="l" t="t" r="r" b="b"/>
            <a:pathLst>
              <a:path w="1584960" h="533400">
                <a:moveTo>
                  <a:pt x="0" y="533400"/>
                </a:moveTo>
                <a:lnTo>
                  <a:pt x="1584960" y="533400"/>
                </a:lnTo>
                <a:lnTo>
                  <a:pt x="1584960" y="0"/>
                </a:lnTo>
                <a:lnTo>
                  <a:pt x="0" y="0"/>
                </a:lnTo>
                <a:lnTo>
                  <a:pt x="0" y="533400"/>
                </a:lnTo>
                <a:close/>
              </a:path>
            </a:pathLst>
          </a:custGeom>
          <a:ln w="12192">
            <a:solidFill>
              <a:srgbClr val="3A732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894077" y="2886859"/>
            <a:ext cx="3224530" cy="916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r">
              <a:lnSpc>
                <a:spcPts val="3315"/>
              </a:lnSpc>
            </a:pPr>
            <a:r>
              <a:rPr sz="3000" b="1" spc="-22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3000" b="1" spc="-5" dirty="0">
                <a:solidFill>
                  <a:srgbClr val="FFFFFF"/>
                </a:solidFill>
                <a:latin typeface="Arial"/>
                <a:cs typeface="Arial"/>
              </a:rPr>
              <a:t>est</a:t>
            </a:r>
            <a:endParaRPr sz="3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230"/>
              </a:spcBef>
            </a:pPr>
            <a:r>
              <a:rPr sz="2200" b="1" spc="-5" dirty="0">
                <a:solidFill>
                  <a:srgbClr val="FFFFFF"/>
                </a:solidFill>
                <a:latin typeface="Arial"/>
                <a:cs typeface="Arial"/>
              </a:rPr>
              <a:t>Classifier</a:t>
            </a:r>
            <a:endParaRPr sz="220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746504" y="3950208"/>
            <a:ext cx="1551940" cy="1577340"/>
          </a:xfrm>
          <a:custGeom>
            <a:avLst/>
            <a:gdLst/>
            <a:ahLst/>
            <a:cxnLst/>
            <a:rect l="l" t="t" r="r" b="b"/>
            <a:pathLst>
              <a:path w="1551939" h="1577339">
                <a:moveTo>
                  <a:pt x="0" y="1577340"/>
                </a:moveTo>
                <a:lnTo>
                  <a:pt x="1551432" y="1577340"/>
                </a:lnTo>
                <a:lnTo>
                  <a:pt x="1551432" y="0"/>
                </a:lnTo>
                <a:lnTo>
                  <a:pt x="0" y="0"/>
                </a:lnTo>
                <a:lnTo>
                  <a:pt x="0" y="1577340"/>
                </a:lnTo>
                <a:close/>
              </a:path>
            </a:pathLst>
          </a:custGeom>
          <a:ln w="76200">
            <a:solidFill>
              <a:srgbClr val="3A732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714500" y="3959352"/>
            <a:ext cx="635507" cy="8061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255520" y="3959352"/>
            <a:ext cx="601980" cy="80619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811779" y="3950208"/>
            <a:ext cx="502919" cy="80619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354579" y="4771644"/>
            <a:ext cx="502919" cy="74523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819400" y="4745735"/>
            <a:ext cx="495300" cy="77114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790700" y="4771644"/>
            <a:ext cx="502919" cy="74523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429000" y="4375403"/>
            <a:ext cx="533400" cy="390525"/>
          </a:xfrm>
          <a:custGeom>
            <a:avLst/>
            <a:gdLst/>
            <a:ahLst/>
            <a:cxnLst/>
            <a:rect l="l" t="t" r="r" b="b"/>
            <a:pathLst>
              <a:path w="533400" h="390525">
                <a:moveTo>
                  <a:pt x="338327" y="0"/>
                </a:moveTo>
                <a:lnTo>
                  <a:pt x="338327" y="97536"/>
                </a:lnTo>
                <a:lnTo>
                  <a:pt x="0" y="97536"/>
                </a:lnTo>
                <a:lnTo>
                  <a:pt x="0" y="292608"/>
                </a:lnTo>
                <a:lnTo>
                  <a:pt x="338327" y="292608"/>
                </a:lnTo>
                <a:lnTo>
                  <a:pt x="338327" y="390144"/>
                </a:lnTo>
                <a:lnTo>
                  <a:pt x="533400" y="195072"/>
                </a:lnTo>
                <a:lnTo>
                  <a:pt x="338327" y="0"/>
                </a:lnTo>
                <a:close/>
              </a:path>
            </a:pathLst>
          </a:custGeom>
          <a:solidFill>
            <a:srgbClr val="539E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429000" y="4375403"/>
            <a:ext cx="533400" cy="390525"/>
          </a:xfrm>
          <a:custGeom>
            <a:avLst/>
            <a:gdLst/>
            <a:ahLst/>
            <a:cxnLst/>
            <a:rect l="l" t="t" r="r" b="b"/>
            <a:pathLst>
              <a:path w="533400" h="390525">
                <a:moveTo>
                  <a:pt x="0" y="97536"/>
                </a:moveTo>
                <a:lnTo>
                  <a:pt x="338327" y="97536"/>
                </a:lnTo>
                <a:lnTo>
                  <a:pt x="338327" y="0"/>
                </a:lnTo>
                <a:lnTo>
                  <a:pt x="533400" y="195072"/>
                </a:lnTo>
                <a:lnTo>
                  <a:pt x="338327" y="390144"/>
                </a:lnTo>
                <a:lnTo>
                  <a:pt x="338327" y="292608"/>
                </a:lnTo>
                <a:lnTo>
                  <a:pt x="0" y="292608"/>
                </a:lnTo>
                <a:lnTo>
                  <a:pt x="0" y="97536"/>
                </a:lnTo>
                <a:close/>
              </a:path>
            </a:pathLst>
          </a:custGeom>
          <a:ln w="12192">
            <a:solidFill>
              <a:srgbClr val="3A732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072128" y="3393947"/>
            <a:ext cx="1338072" cy="228752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046982" y="3368802"/>
            <a:ext cx="1388745" cy="2338070"/>
          </a:xfrm>
          <a:custGeom>
            <a:avLst/>
            <a:gdLst/>
            <a:ahLst/>
            <a:cxnLst/>
            <a:rect l="l" t="t" r="r" b="b"/>
            <a:pathLst>
              <a:path w="1388745" h="2338070">
                <a:moveTo>
                  <a:pt x="0" y="2337816"/>
                </a:moveTo>
                <a:lnTo>
                  <a:pt x="1388364" y="2337816"/>
                </a:lnTo>
                <a:lnTo>
                  <a:pt x="1388364" y="0"/>
                </a:lnTo>
                <a:lnTo>
                  <a:pt x="0" y="0"/>
                </a:lnTo>
                <a:lnTo>
                  <a:pt x="0" y="2337816"/>
                </a:lnTo>
                <a:close/>
              </a:path>
            </a:pathLst>
          </a:custGeom>
          <a:ln w="50292">
            <a:solidFill>
              <a:srgbClr val="539E3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962400" y="3851147"/>
            <a:ext cx="381000" cy="609600"/>
          </a:xfrm>
          <a:custGeom>
            <a:avLst/>
            <a:gdLst/>
            <a:ahLst/>
            <a:cxnLst/>
            <a:rect l="l" t="t" r="r" b="b"/>
            <a:pathLst>
              <a:path w="381000" h="609600">
                <a:moveTo>
                  <a:pt x="0" y="609600"/>
                </a:moveTo>
                <a:lnTo>
                  <a:pt x="381000" y="609600"/>
                </a:lnTo>
                <a:lnTo>
                  <a:pt x="381000" y="0"/>
                </a:lnTo>
                <a:lnTo>
                  <a:pt x="0" y="0"/>
                </a:lnTo>
                <a:lnTo>
                  <a:pt x="0" y="609600"/>
                </a:lnTo>
                <a:close/>
              </a:path>
            </a:pathLst>
          </a:custGeom>
          <a:ln w="762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423416" y="2619755"/>
            <a:ext cx="9003792" cy="361797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629400" y="3963923"/>
            <a:ext cx="3092450" cy="822960"/>
          </a:xfrm>
          <a:custGeom>
            <a:avLst/>
            <a:gdLst/>
            <a:ahLst/>
            <a:cxnLst/>
            <a:rect l="l" t="t" r="r" b="b"/>
            <a:pathLst>
              <a:path w="3092450" h="822960">
                <a:moveTo>
                  <a:pt x="0" y="822959"/>
                </a:moveTo>
                <a:lnTo>
                  <a:pt x="3092196" y="822959"/>
                </a:lnTo>
                <a:lnTo>
                  <a:pt x="3092196" y="0"/>
                </a:lnTo>
                <a:lnTo>
                  <a:pt x="0" y="0"/>
                </a:lnTo>
                <a:lnTo>
                  <a:pt x="0" y="822959"/>
                </a:lnTo>
                <a:close/>
              </a:path>
            </a:pathLst>
          </a:custGeom>
          <a:solidFill>
            <a:srgbClr val="539E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629400" y="3963923"/>
            <a:ext cx="3092450" cy="822960"/>
          </a:xfrm>
          <a:custGeom>
            <a:avLst/>
            <a:gdLst/>
            <a:ahLst/>
            <a:cxnLst/>
            <a:rect l="l" t="t" r="r" b="b"/>
            <a:pathLst>
              <a:path w="3092450" h="822960">
                <a:moveTo>
                  <a:pt x="0" y="822959"/>
                </a:moveTo>
                <a:lnTo>
                  <a:pt x="3092196" y="822959"/>
                </a:lnTo>
                <a:lnTo>
                  <a:pt x="3092196" y="0"/>
                </a:lnTo>
                <a:lnTo>
                  <a:pt x="0" y="0"/>
                </a:lnTo>
                <a:lnTo>
                  <a:pt x="0" y="822959"/>
                </a:lnTo>
                <a:close/>
              </a:path>
            </a:pathLst>
          </a:custGeom>
          <a:ln w="12191">
            <a:solidFill>
              <a:srgbClr val="3A732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6864095" y="3970020"/>
            <a:ext cx="705485" cy="810895"/>
          </a:xfrm>
          <a:prstGeom prst="rect">
            <a:avLst/>
          </a:prstGeom>
          <a:solidFill>
            <a:srgbClr val="539E39"/>
          </a:solidFill>
        </p:spPr>
        <p:txBody>
          <a:bodyPr vert="horz" wrap="square" lIns="0" tIns="167640" rIns="0" bIns="0" rtlCol="0">
            <a:spAutoFit/>
          </a:bodyPr>
          <a:lstStyle/>
          <a:p>
            <a:pPr algn="r">
              <a:lnSpc>
                <a:spcPct val="100000"/>
              </a:lnSpc>
              <a:spcBef>
                <a:spcPts val="1320"/>
              </a:spcBef>
            </a:pPr>
            <a:r>
              <a:rPr sz="3000" b="1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endParaRPr sz="300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7353300" y="4124959"/>
            <a:ext cx="236220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8120">
              <a:lnSpc>
                <a:spcPct val="100000"/>
              </a:lnSpc>
              <a:spcBef>
                <a:spcPts val="100"/>
              </a:spcBef>
            </a:pPr>
            <a:r>
              <a:rPr sz="3000" b="1" spc="-5" dirty="0">
                <a:solidFill>
                  <a:srgbClr val="FFFFFF"/>
                </a:solidFill>
                <a:latin typeface="Arial"/>
                <a:cs typeface="Arial"/>
              </a:rPr>
              <a:t>cclusion</a:t>
            </a:r>
            <a:endParaRPr sz="3000">
              <a:latin typeface="Arial"/>
              <a:cs typeface="Arial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2874264" y="3945635"/>
            <a:ext cx="3069590" cy="826135"/>
          </a:xfrm>
          <a:custGeom>
            <a:avLst/>
            <a:gdLst/>
            <a:ahLst/>
            <a:cxnLst/>
            <a:rect l="l" t="t" r="r" b="b"/>
            <a:pathLst>
              <a:path w="3069590" h="826135">
                <a:moveTo>
                  <a:pt x="0" y="826007"/>
                </a:moveTo>
                <a:lnTo>
                  <a:pt x="3069336" y="826007"/>
                </a:lnTo>
                <a:lnTo>
                  <a:pt x="3069336" y="0"/>
                </a:lnTo>
                <a:lnTo>
                  <a:pt x="0" y="0"/>
                </a:lnTo>
                <a:lnTo>
                  <a:pt x="0" y="826007"/>
                </a:lnTo>
                <a:close/>
              </a:path>
            </a:pathLst>
          </a:custGeom>
          <a:solidFill>
            <a:srgbClr val="539E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2874264" y="3945635"/>
            <a:ext cx="3069590" cy="826135"/>
          </a:xfrm>
          <a:custGeom>
            <a:avLst/>
            <a:gdLst/>
            <a:ahLst/>
            <a:cxnLst/>
            <a:rect l="l" t="t" r="r" b="b"/>
            <a:pathLst>
              <a:path w="3069590" h="826135">
                <a:moveTo>
                  <a:pt x="0" y="826007"/>
                </a:moveTo>
                <a:lnTo>
                  <a:pt x="3069336" y="826007"/>
                </a:lnTo>
                <a:lnTo>
                  <a:pt x="3069336" y="0"/>
                </a:lnTo>
                <a:lnTo>
                  <a:pt x="0" y="0"/>
                </a:lnTo>
                <a:lnTo>
                  <a:pt x="0" y="826007"/>
                </a:lnTo>
                <a:close/>
              </a:path>
            </a:pathLst>
          </a:custGeom>
          <a:ln w="12192">
            <a:solidFill>
              <a:srgbClr val="3A732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2880360" y="3983735"/>
            <a:ext cx="608330" cy="782320"/>
          </a:xfrm>
          <a:prstGeom prst="rect">
            <a:avLst/>
          </a:prstGeom>
          <a:solidFill>
            <a:srgbClr val="539E39"/>
          </a:solidFill>
        </p:spPr>
        <p:txBody>
          <a:bodyPr vert="horz" wrap="square" lIns="0" tIns="0" rIns="0" bIns="0" rtlCol="0">
            <a:spAutoFit/>
          </a:bodyPr>
          <a:lstStyle/>
          <a:p>
            <a:pPr algn="r">
              <a:lnSpc>
                <a:spcPts val="2870"/>
              </a:lnSpc>
            </a:pPr>
            <a:r>
              <a:rPr sz="3000" b="1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endParaRPr sz="300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5460491" y="3951732"/>
            <a:ext cx="477520" cy="814069"/>
          </a:xfrm>
          <a:prstGeom prst="rect">
            <a:avLst/>
          </a:prstGeom>
          <a:solidFill>
            <a:srgbClr val="539E39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120"/>
              </a:lnSpc>
            </a:pPr>
            <a:r>
              <a:rPr sz="3000" b="1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endParaRPr sz="3000"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3475196" y="3878326"/>
            <a:ext cx="193040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6065" marR="5080" indent="-254000">
              <a:lnSpc>
                <a:spcPct val="100000"/>
              </a:lnSpc>
              <a:spcBef>
                <a:spcPts val="100"/>
              </a:spcBef>
            </a:pPr>
            <a:r>
              <a:rPr sz="3000" b="1" spc="-5" dirty="0">
                <a:solidFill>
                  <a:srgbClr val="FFFFFF"/>
                </a:solidFill>
                <a:latin typeface="Arial"/>
                <a:cs typeface="Arial"/>
              </a:rPr>
              <a:t>ve</a:t>
            </a:r>
            <a:r>
              <a:rPr sz="3000" b="1" spc="-1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3000" b="1" spc="-5" dirty="0">
                <a:solidFill>
                  <a:srgbClr val="FFFFFF"/>
                </a:solidFill>
                <a:latin typeface="Arial"/>
                <a:cs typeface="Arial"/>
              </a:rPr>
              <a:t>crowde  </a:t>
            </a:r>
            <a:r>
              <a:rPr sz="3000" b="1" dirty="0">
                <a:solidFill>
                  <a:srgbClr val="FFFFFF"/>
                </a:solidFill>
                <a:latin typeface="Arial"/>
                <a:cs typeface="Arial"/>
              </a:rPr>
              <a:t>Scenes</a:t>
            </a:r>
            <a:endParaRPr sz="3000">
              <a:latin typeface="Arial"/>
              <a:cs typeface="Arial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630936" y="25907"/>
            <a:ext cx="2022475" cy="451484"/>
          </a:xfrm>
          <a:custGeom>
            <a:avLst/>
            <a:gdLst/>
            <a:ahLst/>
            <a:cxnLst/>
            <a:rect l="l" t="t" r="r" b="b"/>
            <a:pathLst>
              <a:path w="2022475" h="451484">
                <a:moveTo>
                  <a:pt x="0" y="451104"/>
                </a:moveTo>
                <a:lnTo>
                  <a:pt x="2022348" y="451104"/>
                </a:lnTo>
                <a:lnTo>
                  <a:pt x="2022348" y="0"/>
                </a:lnTo>
                <a:lnTo>
                  <a:pt x="0" y="0"/>
                </a:lnTo>
                <a:lnTo>
                  <a:pt x="0" y="45110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630936" y="25907"/>
            <a:ext cx="2022475" cy="451484"/>
          </a:xfrm>
          <a:custGeom>
            <a:avLst/>
            <a:gdLst/>
            <a:ahLst/>
            <a:cxnLst/>
            <a:rect l="l" t="t" r="r" b="b"/>
            <a:pathLst>
              <a:path w="2022475" h="451484">
                <a:moveTo>
                  <a:pt x="0" y="451104"/>
                </a:moveTo>
                <a:lnTo>
                  <a:pt x="2022348" y="451104"/>
                </a:lnTo>
                <a:lnTo>
                  <a:pt x="2022348" y="0"/>
                </a:lnTo>
                <a:lnTo>
                  <a:pt x="0" y="0"/>
                </a:lnTo>
                <a:lnTo>
                  <a:pt x="0" y="451104"/>
                </a:lnTo>
                <a:close/>
              </a:path>
            </a:pathLst>
          </a:custGeom>
          <a:ln w="1219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807821" y="47320"/>
            <a:ext cx="10552430" cy="406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454275" algn="l"/>
                <a:tab pos="4648200" algn="l"/>
                <a:tab pos="7626984" algn="l"/>
              </a:tabLst>
            </a:pPr>
            <a:r>
              <a:rPr sz="3750" b="1" spc="-217" baseline="3333" dirty="0">
                <a:solidFill>
                  <a:srgbClr val="FFFFFF"/>
                </a:solidFill>
                <a:latin typeface="Arial"/>
                <a:cs typeface="Arial"/>
              </a:rPr>
              <a:t>Introduction	</a:t>
            </a:r>
            <a:r>
              <a:rPr sz="3750" b="1" spc="-337" baseline="1111" dirty="0">
                <a:solidFill>
                  <a:srgbClr val="FFFFFF"/>
                </a:solidFill>
                <a:latin typeface="Arial"/>
                <a:cs typeface="Arial"/>
              </a:rPr>
              <a:t>Challenges	</a:t>
            </a:r>
            <a:r>
              <a:rPr sz="3750" b="1" spc="-330" baseline="2222" dirty="0">
                <a:solidFill>
                  <a:srgbClr val="FFFFFF"/>
                </a:solidFill>
                <a:latin typeface="Arial"/>
                <a:cs typeface="Arial"/>
              </a:rPr>
              <a:t>Proposed</a:t>
            </a:r>
            <a:r>
              <a:rPr sz="3750" b="1" spc="-179" baseline="2222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750" b="1" spc="-150" baseline="2222" dirty="0">
                <a:solidFill>
                  <a:srgbClr val="FFFFFF"/>
                </a:solidFill>
                <a:latin typeface="Arial"/>
                <a:cs typeface="Arial"/>
              </a:rPr>
              <a:t>Method	</a:t>
            </a:r>
            <a:r>
              <a:rPr sz="2500" b="1" spc="-165" dirty="0">
                <a:solidFill>
                  <a:srgbClr val="FFFFFF"/>
                </a:solidFill>
                <a:latin typeface="Arial"/>
                <a:cs typeface="Arial"/>
              </a:rPr>
              <a:t>Experimental</a:t>
            </a:r>
            <a:r>
              <a:rPr sz="2500" b="1" spc="-1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b="1" spc="-229" dirty="0">
                <a:solidFill>
                  <a:srgbClr val="FFFFFF"/>
                </a:solidFill>
                <a:latin typeface="Arial"/>
                <a:cs typeface="Arial"/>
              </a:rPr>
              <a:t>Results</a:t>
            </a:r>
            <a:endParaRPr sz="2500">
              <a:latin typeface="Arial"/>
              <a:cs typeface="Arial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11159235" y="6465214"/>
            <a:ext cx="12827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240"/>
              </a:lnSpc>
            </a:pPr>
            <a:r>
              <a:rPr sz="1200" spc="-60" dirty="0">
                <a:solidFill>
                  <a:srgbClr val="888888"/>
                </a:solidFill>
                <a:latin typeface="Arial"/>
                <a:cs typeface="Arial"/>
              </a:rPr>
              <a:t>3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524125" y="458470"/>
            <a:ext cx="7143750" cy="130048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ts val="5015"/>
              </a:lnSpc>
              <a:spcBef>
                <a:spcPts val="105"/>
              </a:spcBef>
            </a:pPr>
            <a:r>
              <a:rPr sz="4400" dirty="0">
                <a:latin typeface="Arial"/>
                <a:cs typeface="Arial"/>
              </a:rPr>
              <a:t>Crowd Counting</a:t>
            </a:r>
            <a:r>
              <a:rPr sz="4400" spc="-310" dirty="0">
                <a:latin typeface="Arial"/>
                <a:cs typeface="Arial"/>
              </a:rPr>
              <a:t> </a:t>
            </a:r>
            <a:r>
              <a:rPr sz="4400" dirty="0">
                <a:latin typeface="Arial"/>
                <a:cs typeface="Arial"/>
              </a:rPr>
              <a:t>Approaches</a:t>
            </a:r>
            <a:endParaRPr sz="4400">
              <a:latin typeface="Arial"/>
              <a:cs typeface="Arial"/>
            </a:endParaRPr>
          </a:p>
          <a:p>
            <a:pPr algn="ctr">
              <a:lnSpc>
                <a:spcPts val="5015"/>
              </a:lnSpc>
            </a:pPr>
            <a:r>
              <a:rPr sz="4400" b="1" dirty="0">
                <a:latin typeface="Arial"/>
                <a:cs typeface="Arial"/>
              </a:rPr>
              <a:t>Regression</a:t>
            </a:r>
            <a:endParaRPr sz="4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16939" y="1723157"/>
            <a:ext cx="10354310" cy="1943100"/>
          </a:xfrm>
          <a:prstGeom prst="rect">
            <a:avLst/>
          </a:prstGeom>
        </p:spPr>
        <p:txBody>
          <a:bodyPr vert="horz" wrap="square" lIns="0" tIns="9588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55"/>
              </a:spcBef>
              <a:buChar char="•"/>
              <a:tabLst>
                <a:tab pos="241935" algn="l"/>
              </a:tabLst>
            </a:pPr>
            <a:r>
              <a:rPr sz="2800" spc="-5" dirty="0">
                <a:latin typeface="Arial"/>
                <a:cs typeface="Arial"/>
              </a:rPr>
              <a:t>Solves the requirements to </a:t>
            </a:r>
            <a:r>
              <a:rPr sz="2800" b="1" spc="-5" dirty="0">
                <a:latin typeface="Arial"/>
                <a:cs typeface="Arial"/>
              </a:rPr>
              <a:t>detect </a:t>
            </a:r>
            <a:r>
              <a:rPr sz="2800" dirty="0">
                <a:latin typeface="Arial"/>
                <a:cs typeface="Arial"/>
              </a:rPr>
              <a:t>and </a:t>
            </a:r>
            <a:r>
              <a:rPr sz="2800" b="1" spc="-5" dirty="0">
                <a:latin typeface="Arial"/>
                <a:cs typeface="Arial"/>
              </a:rPr>
              <a:t>track</a:t>
            </a:r>
            <a:r>
              <a:rPr sz="2800" b="1" spc="12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objects.</a:t>
            </a:r>
            <a:endParaRPr sz="28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660"/>
              </a:spcBef>
              <a:buChar char="•"/>
              <a:tabLst>
                <a:tab pos="241935" algn="l"/>
              </a:tabLst>
            </a:pPr>
            <a:r>
              <a:rPr sz="2800" spc="-5" dirty="0">
                <a:latin typeface="Arial"/>
                <a:cs typeface="Arial"/>
              </a:rPr>
              <a:t>Counting based on </a:t>
            </a:r>
            <a:r>
              <a:rPr sz="2800" b="1" spc="-5" dirty="0">
                <a:latin typeface="Arial"/>
                <a:cs typeface="Arial"/>
              </a:rPr>
              <a:t>groups </a:t>
            </a:r>
            <a:r>
              <a:rPr sz="2800" spc="-5" dirty="0">
                <a:latin typeface="Arial"/>
                <a:cs typeface="Arial"/>
              </a:rPr>
              <a:t>not</a:t>
            </a:r>
            <a:r>
              <a:rPr sz="2800" spc="85" dirty="0">
                <a:latin typeface="Arial"/>
                <a:cs typeface="Arial"/>
              </a:rPr>
              <a:t> </a:t>
            </a:r>
            <a:r>
              <a:rPr sz="2800" b="1" spc="-5" dirty="0">
                <a:latin typeface="Arial"/>
                <a:cs typeface="Arial"/>
              </a:rPr>
              <a:t>individuals</a:t>
            </a:r>
            <a:r>
              <a:rPr sz="2800" spc="-5" dirty="0">
                <a:latin typeface="Arial"/>
                <a:cs typeface="Arial"/>
              </a:rPr>
              <a:t>.</a:t>
            </a:r>
            <a:endParaRPr sz="2800">
              <a:latin typeface="Arial"/>
              <a:cs typeface="Arial"/>
            </a:endParaRPr>
          </a:p>
          <a:p>
            <a:pPr marL="241300" marR="5080" indent="-228600">
              <a:lnSpc>
                <a:spcPts val="3020"/>
              </a:lnSpc>
              <a:spcBef>
                <a:spcPts val="1060"/>
              </a:spcBef>
              <a:buChar char="•"/>
              <a:tabLst>
                <a:tab pos="241935" algn="l"/>
                <a:tab pos="4264660" algn="l"/>
                <a:tab pos="6075680" algn="l"/>
                <a:tab pos="7575550" algn="l"/>
              </a:tabLst>
            </a:pPr>
            <a:r>
              <a:rPr sz="2800" dirty="0">
                <a:latin typeface="Arial"/>
                <a:cs typeface="Arial"/>
              </a:rPr>
              <a:t>Depends</a:t>
            </a:r>
            <a:r>
              <a:rPr sz="2800" spc="40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on</a:t>
            </a:r>
            <a:r>
              <a:rPr sz="2800" spc="400" dirty="0">
                <a:latin typeface="Arial"/>
                <a:cs typeface="Arial"/>
              </a:rPr>
              <a:t> </a:t>
            </a:r>
            <a:r>
              <a:rPr sz="2800" b="1" spc="-5" dirty="0">
                <a:latin typeface="Arial"/>
                <a:cs typeface="Arial"/>
              </a:rPr>
              <a:t>qualitative	measures	</a:t>
            </a:r>
            <a:r>
              <a:rPr sz="2800" dirty="0">
                <a:latin typeface="Arial"/>
                <a:cs typeface="Arial"/>
              </a:rPr>
              <a:t>from</a:t>
            </a:r>
            <a:r>
              <a:rPr sz="2800" spc="38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the	ability </a:t>
            </a:r>
            <a:r>
              <a:rPr sz="2800" dirty="0">
                <a:latin typeface="Arial"/>
                <a:cs typeface="Arial"/>
              </a:rPr>
              <a:t>of </a:t>
            </a:r>
            <a:r>
              <a:rPr sz="2800" spc="-5" dirty="0">
                <a:latin typeface="Arial"/>
                <a:cs typeface="Arial"/>
              </a:rPr>
              <a:t>humans  to </a:t>
            </a:r>
            <a:r>
              <a:rPr sz="2800" dirty="0">
                <a:latin typeface="Arial"/>
                <a:cs typeface="Arial"/>
              </a:rPr>
              <a:t>count </a:t>
            </a:r>
            <a:r>
              <a:rPr sz="2800" spc="-5" dirty="0">
                <a:latin typeface="Arial"/>
                <a:cs typeface="Arial"/>
              </a:rPr>
              <a:t>people in crowded</a:t>
            </a:r>
            <a:r>
              <a:rPr sz="2800" spc="5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scenes.</a:t>
            </a:r>
            <a:endParaRPr sz="2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744979" y="3819144"/>
            <a:ext cx="1905000" cy="609600"/>
          </a:xfrm>
          <a:custGeom>
            <a:avLst/>
            <a:gdLst/>
            <a:ahLst/>
            <a:cxnLst/>
            <a:rect l="l" t="t" r="r" b="b"/>
            <a:pathLst>
              <a:path w="1905000" h="609600">
                <a:moveTo>
                  <a:pt x="1803399" y="0"/>
                </a:moveTo>
                <a:lnTo>
                  <a:pt x="101600" y="0"/>
                </a:lnTo>
                <a:lnTo>
                  <a:pt x="62043" y="7981"/>
                </a:lnTo>
                <a:lnTo>
                  <a:pt x="29749" y="29749"/>
                </a:lnTo>
                <a:lnTo>
                  <a:pt x="7981" y="62043"/>
                </a:lnTo>
                <a:lnTo>
                  <a:pt x="0" y="101599"/>
                </a:lnTo>
                <a:lnTo>
                  <a:pt x="0" y="507999"/>
                </a:lnTo>
                <a:lnTo>
                  <a:pt x="7981" y="547556"/>
                </a:lnTo>
                <a:lnTo>
                  <a:pt x="29749" y="579850"/>
                </a:lnTo>
                <a:lnTo>
                  <a:pt x="62043" y="601618"/>
                </a:lnTo>
                <a:lnTo>
                  <a:pt x="101600" y="609599"/>
                </a:lnTo>
                <a:lnTo>
                  <a:pt x="1803399" y="609599"/>
                </a:lnTo>
                <a:lnTo>
                  <a:pt x="1842956" y="601618"/>
                </a:lnTo>
                <a:lnTo>
                  <a:pt x="1875250" y="579850"/>
                </a:lnTo>
                <a:lnTo>
                  <a:pt x="1897018" y="547556"/>
                </a:lnTo>
                <a:lnTo>
                  <a:pt x="1904999" y="507999"/>
                </a:lnTo>
                <a:lnTo>
                  <a:pt x="1904999" y="101599"/>
                </a:lnTo>
                <a:lnTo>
                  <a:pt x="1897018" y="62043"/>
                </a:lnTo>
                <a:lnTo>
                  <a:pt x="1875250" y="29749"/>
                </a:lnTo>
                <a:lnTo>
                  <a:pt x="1842956" y="7981"/>
                </a:lnTo>
                <a:lnTo>
                  <a:pt x="1803399" y="0"/>
                </a:lnTo>
                <a:close/>
              </a:path>
            </a:pathLst>
          </a:custGeom>
          <a:solidFill>
            <a:srgbClr val="539E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744979" y="3819144"/>
            <a:ext cx="1905000" cy="609600"/>
          </a:xfrm>
          <a:custGeom>
            <a:avLst/>
            <a:gdLst/>
            <a:ahLst/>
            <a:cxnLst/>
            <a:rect l="l" t="t" r="r" b="b"/>
            <a:pathLst>
              <a:path w="1905000" h="609600">
                <a:moveTo>
                  <a:pt x="0" y="101599"/>
                </a:moveTo>
                <a:lnTo>
                  <a:pt x="7981" y="62043"/>
                </a:lnTo>
                <a:lnTo>
                  <a:pt x="29749" y="29749"/>
                </a:lnTo>
                <a:lnTo>
                  <a:pt x="62043" y="7981"/>
                </a:lnTo>
                <a:lnTo>
                  <a:pt x="101600" y="0"/>
                </a:lnTo>
                <a:lnTo>
                  <a:pt x="1803399" y="0"/>
                </a:lnTo>
                <a:lnTo>
                  <a:pt x="1842956" y="7981"/>
                </a:lnTo>
                <a:lnTo>
                  <a:pt x="1875250" y="29749"/>
                </a:lnTo>
                <a:lnTo>
                  <a:pt x="1897018" y="62043"/>
                </a:lnTo>
                <a:lnTo>
                  <a:pt x="1904999" y="101599"/>
                </a:lnTo>
                <a:lnTo>
                  <a:pt x="1904999" y="507999"/>
                </a:lnTo>
                <a:lnTo>
                  <a:pt x="1897018" y="547556"/>
                </a:lnTo>
                <a:lnTo>
                  <a:pt x="1875250" y="579850"/>
                </a:lnTo>
                <a:lnTo>
                  <a:pt x="1842956" y="601618"/>
                </a:lnTo>
                <a:lnTo>
                  <a:pt x="1803399" y="609599"/>
                </a:lnTo>
                <a:lnTo>
                  <a:pt x="101600" y="609599"/>
                </a:lnTo>
                <a:lnTo>
                  <a:pt x="62043" y="601618"/>
                </a:lnTo>
                <a:lnTo>
                  <a:pt x="29749" y="579850"/>
                </a:lnTo>
                <a:lnTo>
                  <a:pt x="7981" y="547556"/>
                </a:lnTo>
                <a:lnTo>
                  <a:pt x="0" y="507999"/>
                </a:lnTo>
                <a:lnTo>
                  <a:pt x="0" y="101599"/>
                </a:lnTo>
                <a:close/>
              </a:path>
            </a:pathLst>
          </a:custGeom>
          <a:ln w="12192">
            <a:solidFill>
              <a:srgbClr val="3A732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123313" y="3872865"/>
            <a:ext cx="114808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1" spc="-5" dirty="0">
                <a:solidFill>
                  <a:srgbClr val="FFFFFF"/>
                </a:solidFill>
                <a:latin typeface="Arial"/>
                <a:cs typeface="Arial"/>
              </a:rPr>
              <a:t>Scene</a:t>
            </a:r>
            <a:endParaRPr sz="30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716779" y="3895344"/>
            <a:ext cx="1905000" cy="609600"/>
          </a:xfrm>
          <a:custGeom>
            <a:avLst/>
            <a:gdLst/>
            <a:ahLst/>
            <a:cxnLst/>
            <a:rect l="l" t="t" r="r" b="b"/>
            <a:pathLst>
              <a:path w="1905000" h="609600">
                <a:moveTo>
                  <a:pt x="1803400" y="0"/>
                </a:moveTo>
                <a:lnTo>
                  <a:pt x="101600" y="0"/>
                </a:lnTo>
                <a:lnTo>
                  <a:pt x="62043" y="7981"/>
                </a:lnTo>
                <a:lnTo>
                  <a:pt x="29749" y="29749"/>
                </a:lnTo>
                <a:lnTo>
                  <a:pt x="7981" y="62043"/>
                </a:lnTo>
                <a:lnTo>
                  <a:pt x="0" y="101599"/>
                </a:lnTo>
                <a:lnTo>
                  <a:pt x="0" y="507999"/>
                </a:lnTo>
                <a:lnTo>
                  <a:pt x="7981" y="547556"/>
                </a:lnTo>
                <a:lnTo>
                  <a:pt x="29749" y="579850"/>
                </a:lnTo>
                <a:lnTo>
                  <a:pt x="62043" y="601618"/>
                </a:lnTo>
                <a:lnTo>
                  <a:pt x="101600" y="609599"/>
                </a:lnTo>
                <a:lnTo>
                  <a:pt x="1803400" y="609599"/>
                </a:lnTo>
                <a:lnTo>
                  <a:pt x="1842956" y="601618"/>
                </a:lnTo>
                <a:lnTo>
                  <a:pt x="1875250" y="579850"/>
                </a:lnTo>
                <a:lnTo>
                  <a:pt x="1897018" y="547556"/>
                </a:lnTo>
                <a:lnTo>
                  <a:pt x="1905000" y="507999"/>
                </a:lnTo>
                <a:lnTo>
                  <a:pt x="1905000" y="101599"/>
                </a:lnTo>
                <a:lnTo>
                  <a:pt x="1897018" y="62043"/>
                </a:lnTo>
                <a:lnTo>
                  <a:pt x="1875250" y="29749"/>
                </a:lnTo>
                <a:lnTo>
                  <a:pt x="1842956" y="7981"/>
                </a:lnTo>
                <a:lnTo>
                  <a:pt x="1803400" y="0"/>
                </a:lnTo>
                <a:close/>
              </a:path>
            </a:pathLst>
          </a:custGeom>
          <a:solidFill>
            <a:srgbClr val="539E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716779" y="3895344"/>
            <a:ext cx="1905000" cy="609600"/>
          </a:xfrm>
          <a:custGeom>
            <a:avLst/>
            <a:gdLst/>
            <a:ahLst/>
            <a:cxnLst/>
            <a:rect l="l" t="t" r="r" b="b"/>
            <a:pathLst>
              <a:path w="1905000" h="609600">
                <a:moveTo>
                  <a:pt x="0" y="101599"/>
                </a:moveTo>
                <a:lnTo>
                  <a:pt x="7981" y="62043"/>
                </a:lnTo>
                <a:lnTo>
                  <a:pt x="29749" y="29749"/>
                </a:lnTo>
                <a:lnTo>
                  <a:pt x="62043" y="7981"/>
                </a:lnTo>
                <a:lnTo>
                  <a:pt x="101600" y="0"/>
                </a:lnTo>
                <a:lnTo>
                  <a:pt x="1803400" y="0"/>
                </a:lnTo>
                <a:lnTo>
                  <a:pt x="1842956" y="7981"/>
                </a:lnTo>
                <a:lnTo>
                  <a:pt x="1875250" y="29749"/>
                </a:lnTo>
                <a:lnTo>
                  <a:pt x="1897018" y="62043"/>
                </a:lnTo>
                <a:lnTo>
                  <a:pt x="1905000" y="101599"/>
                </a:lnTo>
                <a:lnTo>
                  <a:pt x="1905000" y="507999"/>
                </a:lnTo>
                <a:lnTo>
                  <a:pt x="1897018" y="547556"/>
                </a:lnTo>
                <a:lnTo>
                  <a:pt x="1875250" y="579850"/>
                </a:lnTo>
                <a:lnTo>
                  <a:pt x="1842956" y="601618"/>
                </a:lnTo>
                <a:lnTo>
                  <a:pt x="1803400" y="609599"/>
                </a:lnTo>
                <a:lnTo>
                  <a:pt x="101600" y="609599"/>
                </a:lnTo>
                <a:lnTo>
                  <a:pt x="62043" y="601618"/>
                </a:lnTo>
                <a:lnTo>
                  <a:pt x="29749" y="579850"/>
                </a:lnTo>
                <a:lnTo>
                  <a:pt x="7981" y="547556"/>
                </a:lnTo>
                <a:lnTo>
                  <a:pt x="0" y="507999"/>
                </a:lnTo>
                <a:lnTo>
                  <a:pt x="0" y="101599"/>
                </a:lnTo>
                <a:close/>
              </a:path>
            </a:pathLst>
          </a:custGeom>
          <a:ln w="12192">
            <a:solidFill>
              <a:srgbClr val="3A732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688580" y="3895344"/>
            <a:ext cx="1905000" cy="609600"/>
          </a:xfrm>
          <a:custGeom>
            <a:avLst/>
            <a:gdLst/>
            <a:ahLst/>
            <a:cxnLst/>
            <a:rect l="l" t="t" r="r" b="b"/>
            <a:pathLst>
              <a:path w="1905000" h="609600">
                <a:moveTo>
                  <a:pt x="1803400" y="0"/>
                </a:moveTo>
                <a:lnTo>
                  <a:pt x="101600" y="0"/>
                </a:lnTo>
                <a:lnTo>
                  <a:pt x="62043" y="7981"/>
                </a:lnTo>
                <a:lnTo>
                  <a:pt x="29749" y="29749"/>
                </a:lnTo>
                <a:lnTo>
                  <a:pt x="7981" y="62043"/>
                </a:lnTo>
                <a:lnTo>
                  <a:pt x="0" y="101599"/>
                </a:lnTo>
                <a:lnTo>
                  <a:pt x="0" y="507999"/>
                </a:lnTo>
                <a:lnTo>
                  <a:pt x="7981" y="547556"/>
                </a:lnTo>
                <a:lnTo>
                  <a:pt x="29749" y="579850"/>
                </a:lnTo>
                <a:lnTo>
                  <a:pt x="62043" y="601618"/>
                </a:lnTo>
                <a:lnTo>
                  <a:pt x="101600" y="609599"/>
                </a:lnTo>
                <a:lnTo>
                  <a:pt x="1803400" y="609599"/>
                </a:lnTo>
                <a:lnTo>
                  <a:pt x="1842956" y="601618"/>
                </a:lnTo>
                <a:lnTo>
                  <a:pt x="1875250" y="579850"/>
                </a:lnTo>
                <a:lnTo>
                  <a:pt x="1897018" y="547556"/>
                </a:lnTo>
                <a:lnTo>
                  <a:pt x="1905000" y="507999"/>
                </a:lnTo>
                <a:lnTo>
                  <a:pt x="1905000" y="101599"/>
                </a:lnTo>
                <a:lnTo>
                  <a:pt x="1897018" y="62043"/>
                </a:lnTo>
                <a:lnTo>
                  <a:pt x="1875250" y="29749"/>
                </a:lnTo>
                <a:lnTo>
                  <a:pt x="1842956" y="7981"/>
                </a:lnTo>
                <a:lnTo>
                  <a:pt x="1803400" y="0"/>
                </a:lnTo>
                <a:close/>
              </a:path>
            </a:pathLst>
          </a:custGeom>
          <a:solidFill>
            <a:srgbClr val="539E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688580" y="3895344"/>
            <a:ext cx="1905000" cy="609600"/>
          </a:xfrm>
          <a:custGeom>
            <a:avLst/>
            <a:gdLst/>
            <a:ahLst/>
            <a:cxnLst/>
            <a:rect l="l" t="t" r="r" b="b"/>
            <a:pathLst>
              <a:path w="1905000" h="609600">
                <a:moveTo>
                  <a:pt x="0" y="101599"/>
                </a:moveTo>
                <a:lnTo>
                  <a:pt x="7981" y="62043"/>
                </a:lnTo>
                <a:lnTo>
                  <a:pt x="29749" y="29749"/>
                </a:lnTo>
                <a:lnTo>
                  <a:pt x="62043" y="7981"/>
                </a:lnTo>
                <a:lnTo>
                  <a:pt x="101600" y="0"/>
                </a:lnTo>
                <a:lnTo>
                  <a:pt x="1803400" y="0"/>
                </a:lnTo>
                <a:lnTo>
                  <a:pt x="1842956" y="7981"/>
                </a:lnTo>
                <a:lnTo>
                  <a:pt x="1875250" y="29749"/>
                </a:lnTo>
                <a:lnTo>
                  <a:pt x="1897018" y="62043"/>
                </a:lnTo>
                <a:lnTo>
                  <a:pt x="1905000" y="101599"/>
                </a:lnTo>
                <a:lnTo>
                  <a:pt x="1905000" y="507999"/>
                </a:lnTo>
                <a:lnTo>
                  <a:pt x="1897018" y="547556"/>
                </a:lnTo>
                <a:lnTo>
                  <a:pt x="1875250" y="579850"/>
                </a:lnTo>
                <a:lnTo>
                  <a:pt x="1842956" y="601618"/>
                </a:lnTo>
                <a:lnTo>
                  <a:pt x="1803400" y="609599"/>
                </a:lnTo>
                <a:lnTo>
                  <a:pt x="101600" y="609599"/>
                </a:lnTo>
                <a:lnTo>
                  <a:pt x="62043" y="601618"/>
                </a:lnTo>
                <a:lnTo>
                  <a:pt x="29749" y="579850"/>
                </a:lnTo>
                <a:lnTo>
                  <a:pt x="7981" y="547556"/>
                </a:lnTo>
                <a:lnTo>
                  <a:pt x="0" y="507999"/>
                </a:lnTo>
                <a:lnTo>
                  <a:pt x="0" y="101599"/>
                </a:lnTo>
                <a:close/>
              </a:path>
            </a:pathLst>
          </a:custGeom>
          <a:ln w="12192">
            <a:solidFill>
              <a:srgbClr val="3A732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716779" y="5038344"/>
            <a:ext cx="1905000" cy="609600"/>
          </a:xfrm>
          <a:custGeom>
            <a:avLst/>
            <a:gdLst/>
            <a:ahLst/>
            <a:cxnLst/>
            <a:rect l="l" t="t" r="r" b="b"/>
            <a:pathLst>
              <a:path w="1905000" h="609600">
                <a:moveTo>
                  <a:pt x="1803400" y="0"/>
                </a:moveTo>
                <a:lnTo>
                  <a:pt x="101600" y="0"/>
                </a:lnTo>
                <a:lnTo>
                  <a:pt x="62043" y="7981"/>
                </a:lnTo>
                <a:lnTo>
                  <a:pt x="29749" y="29749"/>
                </a:lnTo>
                <a:lnTo>
                  <a:pt x="7981" y="62043"/>
                </a:lnTo>
                <a:lnTo>
                  <a:pt x="0" y="101599"/>
                </a:lnTo>
                <a:lnTo>
                  <a:pt x="0" y="507999"/>
                </a:lnTo>
                <a:lnTo>
                  <a:pt x="7981" y="547545"/>
                </a:lnTo>
                <a:lnTo>
                  <a:pt x="29749" y="579840"/>
                </a:lnTo>
                <a:lnTo>
                  <a:pt x="62043" y="601615"/>
                </a:lnTo>
                <a:lnTo>
                  <a:pt x="101600" y="609599"/>
                </a:lnTo>
                <a:lnTo>
                  <a:pt x="1803400" y="609599"/>
                </a:lnTo>
                <a:lnTo>
                  <a:pt x="1842956" y="601615"/>
                </a:lnTo>
                <a:lnTo>
                  <a:pt x="1875250" y="579840"/>
                </a:lnTo>
                <a:lnTo>
                  <a:pt x="1897018" y="547545"/>
                </a:lnTo>
                <a:lnTo>
                  <a:pt x="1905000" y="507999"/>
                </a:lnTo>
                <a:lnTo>
                  <a:pt x="1905000" y="101599"/>
                </a:lnTo>
                <a:lnTo>
                  <a:pt x="1897018" y="62043"/>
                </a:lnTo>
                <a:lnTo>
                  <a:pt x="1875250" y="29749"/>
                </a:lnTo>
                <a:lnTo>
                  <a:pt x="1842956" y="7981"/>
                </a:lnTo>
                <a:lnTo>
                  <a:pt x="1803400" y="0"/>
                </a:lnTo>
                <a:close/>
              </a:path>
            </a:pathLst>
          </a:custGeom>
          <a:solidFill>
            <a:srgbClr val="539E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716779" y="5038344"/>
            <a:ext cx="1905000" cy="609600"/>
          </a:xfrm>
          <a:custGeom>
            <a:avLst/>
            <a:gdLst/>
            <a:ahLst/>
            <a:cxnLst/>
            <a:rect l="l" t="t" r="r" b="b"/>
            <a:pathLst>
              <a:path w="1905000" h="609600">
                <a:moveTo>
                  <a:pt x="0" y="101599"/>
                </a:moveTo>
                <a:lnTo>
                  <a:pt x="7981" y="62043"/>
                </a:lnTo>
                <a:lnTo>
                  <a:pt x="29749" y="29749"/>
                </a:lnTo>
                <a:lnTo>
                  <a:pt x="62043" y="7981"/>
                </a:lnTo>
                <a:lnTo>
                  <a:pt x="101600" y="0"/>
                </a:lnTo>
                <a:lnTo>
                  <a:pt x="1803400" y="0"/>
                </a:lnTo>
                <a:lnTo>
                  <a:pt x="1842956" y="7981"/>
                </a:lnTo>
                <a:lnTo>
                  <a:pt x="1875250" y="29749"/>
                </a:lnTo>
                <a:lnTo>
                  <a:pt x="1897018" y="62043"/>
                </a:lnTo>
                <a:lnTo>
                  <a:pt x="1905000" y="101599"/>
                </a:lnTo>
                <a:lnTo>
                  <a:pt x="1905000" y="507999"/>
                </a:lnTo>
                <a:lnTo>
                  <a:pt x="1897018" y="547545"/>
                </a:lnTo>
                <a:lnTo>
                  <a:pt x="1875250" y="579840"/>
                </a:lnTo>
                <a:lnTo>
                  <a:pt x="1842956" y="601615"/>
                </a:lnTo>
                <a:lnTo>
                  <a:pt x="1803400" y="609599"/>
                </a:lnTo>
                <a:lnTo>
                  <a:pt x="101600" y="609599"/>
                </a:lnTo>
                <a:lnTo>
                  <a:pt x="62043" y="601615"/>
                </a:lnTo>
                <a:lnTo>
                  <a:pt x="29749" y="579840"/>
                </a:lnTo>
                <a:lnTo>
                  <a:pt x="7981" y="547545"/>
                </a:lnTo>
                <a:lnTo>
                  <a:pt x="0" y="507999"/>
                </a:lnTo>
                <a:lnTo>
                  <a:pt x="0" y="101599"/>
                </a:lnTo>
                <a:close/>
              </a:path>
            </a:pathLst>
          </a:custGeom>
          <a:ln w="12192">
            <a:solidFill>
              <a:srgbClr val="3A732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802379" y="3971544"/>
            <a:ext cx="762000" cy="457200"/>
          </a:xfrm>
          <a:custGeom>
            <a:avLst/>
            <a:gdLst/>
            <a:ahLst/>
            <a:cxnLst/>
            <a:rect l="l" t="t" r="r" b="b"/>
            <a:pathLst>
              <a:path w="762000" h="457200">
                <a:moveTo>
                  <a:pt x="533400" y="0"/>
                </a:moveTo>
                <a:lnTo>
                  <a:pt x="533400" y="114299"/>
                </a:lnTo>
                <a:lnTo>
                  <a:pt x="0" y="114299"/>
                </a:lnTo>
                <a:lnTo>
                  <a:pt x="0" y="342899"/>
                </a:lnTo>
                <a:lnTo>
                  <a:pt x="533400" y="342899"/>
                </a:lnTo>
                <a:lnTo>
                  <a:pt x="533400" y="457199"/>
                </a:lnTo>
                <a:lnTo>
                  <a:pt x="762000" y="228599"/>
                </a:lnTo>
                <a:lnTo>
                  <a:pt x="533400" y="0"/>
                </a:lnTo>
                <a:close/>
              </a:path>
            </a:pathLst>
          </a:custGeom>
          <a:solidFill>
            <a:srgbClr val="539E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802379" y="3971544"/>
            <a:ext cx="762000" cy="457200"/>
          </a:xfrm>
          <a:custGeom>
            <a:avLst/>
            <a:gdLst/>
            <a:ahLst/>
            <a:cxnLst/>
            <a:rect l="l" t="t" r="r" b="b"/>
            <a:pathLst>
              <a:path w="762000" h="457200">
                <a:moveTo>
                  <a:pt x="0" y="114299"/>
                </a:moveTo>
                <a:lnTo>
                  <a:pt x="533400" y="114299"/>
                </a:lnTo>
                <a:lnTo>
                  <a:pt x="533400" y="0"/>
                </a:lnTo>
                <a:lnTo>
                  <a:pt x="762000" y="228599"/>
                </a:lnTo>
                <a:lnTo>
                  <a:pt x="533400" y="457199"/>
                </a:lnTo>
                <a:lnTo>
                  <a:pt x="533400" y="342899"/>
                </a:lnTo>
                <a:lnTo>
                  <a:pt x="0" y="342899"/>
                </a:lnTo>
                <a:lnTo>
                  <a:pt x="0" y="114299"/>
                </a:lnTo>
                <a:close/>
              </a:path>
            </a:pathLst>
          </a:custGeom>
          <a:ln w="12192">
            <a:solidFill>
              <a:srgbClr val="3A732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774180" y="3971544"/>
            <a:ext cx="762000" cy="457200"/>
          </a:xfrm>
          <a:custGeom>
            <a:avLst/>
            <a:gdLst/>
            <a:ahLst/>
            <a:cxnLst/>
            <a:rect l="l" t="t" r="r" b="b"/>
            <a:pathLst>
              <a:path w="762000" h="457200">
                <a:moveTo>
                  <a:pt x="533400" y="0"/>
                </a:moveTo>
                <a:lnTo>
                  <a:pt x="533400" y="114299"/>
                </a:lnTo>
                <a:lnTo>
                  <a:pt x="0" y="114299"/>
                </a:lnTo>
                <a:lnTo>
                  <a:pt x="0" y="342899"/>
                </a:lnTo>
                <a:lnTo>
                  <a:pt x="533400" y="342899"/>
                </a:lnTo>
                <a:lnTo>
                  <a:pt x="533400" y="457199"/>
                </a:lnTo>
                <a:lnTo>
                  <a:pt x="762000" y="228599"/>
                </a:lnTo>
                <a:lnTo>
                  <a:pt x="533400" y="0"/>
                </a:lnTo>
                <a:close/>
              </a:path>
            </a:pathLst>
          </a:custGeom>
          <a:solidFill>
            <a:srgbClr val="539E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774180" y="3971544"/>
            <a:ext cx="762000" cy="457200"/>
          </a:xfrm>
          <a:custGeom>
            <a:avLst/>
            <a:gdLst/>
            <a:ahLst/>
            <a:cxnLst/>
            <a:rect l="l" t="t" r="r" b="b"/>
            <a:pathLst>
              <a:path w="762000" h="457200">
                <a:moveTo>
                  <a:pt x="0" y="114299"/>
                </a:moveTo>
                <a:lnTo>
                  <a:pt x="533400" y="114299"/>
                </a:lnTo>
                <a:lnTo>
                  <a:pt x="533400" y="0"/>
                </a:lnTo>
                <a:lnTo>
                  <a:pt x="762000" y="228599"/>
                </a:lnTo>
                <a:lnTo>
                  <a:pt x="533400" y="457199"/>
                </a:lnTo>
                <a:lnTo>
                  <a:pt x="533400" y="342899"/>
                </a:lnTo>
                <a:lnTo>
                  <a:pt x="0" y="342899"/>
                </a:lnTo>
                <a:lnTo>
                  <a:pt x="0" y="114299"/>
                </a:lnTo>
                <a:close/>
              </a:path>
            </a:pathLst>
          </a:custGeom>
          <a:ln w="12192">
            <a:solidFill>
              <a:srgbClr val="3A732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774180" y="4657344"/>
            <a:ext cx="2133600" cy="990600"/>
          </a:xfrm>
          <a:custGeom>
            <a:avLst/>
            <a:gdLst/>
            <a:ahLst/>
            <a:cxnLst/>
            <a:rect l="l" t="t" r="r" b="b"/>
            <a:pathLst>
              <a:path w="2133600" h="990600">
                <a:moveTo>
                  <a:pt x="247650" y="495299"/>
                </a:moveTo>
                <a:lnTo>
                  <a:pt x="0" y="742949"/>
                </a:lnTo>
                <a:lnTo>
                  <a:pt x="247650" y="990599"/>
                </a:lnTo>
                <a:lnTo>
                  <a:pt x="247650" y="866774"/>
                </a:lnTo>
                <a:lnTo>
                  <a:pt x="2009775" y="866774"/>
                </a:lnTo>
                <a:lnTo>
                  <a:pt x="2009775" y="619124"/>
                </a:lnTo>
                <a:lnTo>
                  <a:pt x="247650" y="619124"/>
                </a:lnTo>
                <a:lnTo>
                  <a:pt x="247650" y="495299"/>
                </a:lnTo>
                <a:close/>
              </a:path>
              <a:path w="2133600" h="990600">
                <a:moveTo>
                  <a:pt x="2009775" y="247649"/>
                </a:moveTo>
                <a:lnTo>
                  <a:pt x="1762125" y="247649"/>
                </a:lnTo>
                <a:lnTo>
                  <a:pt x="1762125" y="619124"/>
                </a:lnTo>
                <a:lnTo>
                  <a:pt x="2009775" y="619124"/>
                </a:lnTo>
                <a:lnTo>
                  <a:pt x="2009775" y="247649"/>
                </a:lnTo>
                <a:close/>
              </a:path>
              <a:path w="2133600" h="990600">
                <a:moveTo>
                  <a:pt x="1885950" y="0"/>
                </a:moveTo>
                <a:lnTo>
                  <a:pt x="1638300" y="247649"/>
                </a:lnTo>
                <a:lnTo>
                  <a:pt x="2133600" y="247649"/>
                </a:lnTo>
                <a:lnTo>
                  <a:pt x="1885950" y="0"/>
                </a:lnTo>
                <a:close/>
              </a:path>
            </a:pathLst>
          </a:custGeom>
          <a:solidFill>
            <a:srgbClr val="539E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774180" y="4657344"/>
            <a:ext cx="2133600" cy="990600"/>
          </a:xfrm>
          <a:custGeom>
            <a:avLst/>
            <a:gdLst/>
            <a:ahLst/>
            <a:cxnLst/>
            <a:rect l="l" t="t" r="r" b="b"/>
            <a:pathLst>
              <a:path w="2133600" h="990600">
                <a:moveTo>
                  <a:pt x="0" y="742949"/>
                </a:moveTo>
                <a:lnTo>
                  <a:pt x="247650" y="495299"/>
                </a:lnTo>
                <a:lnTo>
                  <a:pt x="247650" y="619124"/>
                </a:lnTo>
                <a:lnTo>
                  <a:pt x="1762125" y="619124"/>
                </a:lnTo>
                <a:lnTo>
                  <a:pt x="1762125" y="247649"/>
                </a:lnTo>
                <a:lnTo>
                  <a:pt x="1638300" y="247649"/>
                </a:lnTo>
                <a:lnTo>
                  <a:pt x="1885950" y="0"/>
                </a:lnTo>
                <a:lnTo>
                  <a:pt x="2133600" y="247649"/>
                </a:lnTo>
                <a:lnTo>
                  <a:pt x="2009775" y="247649"/>
                </a:lnTo>
                <a:lnTo>
                  <a:pt x="2009775" y="866774"/>
                </a:lnTo>
                <a:lnTo>
                  <a:pt x="247650" y="866774"/>
                </a:lnTo>
                <a:lnTo>
                  <a:pt x="247650" y="990599"/>
                </a:lnTo>
                <a:lnTo>
                  <a:pt x="0" y="742949"/>
                </a:lnTo>
                <a:close/>
              </a:path>
            </a:pathLst>
          </a:custGeom>
          <a:ln w="12192">
            <a:solidFill>
              <a:srgbClr val="3A732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9867900" y="3895344"/>
            <a:ext cx="647700" cy="609600"/>
          </a:xfrm>
          <a:custGeom>
            <a:avLst/>
            <a:gdLst/>
            <a:ahLst/>
            <a:cxnLst/>
            <a:rect l="l" t="t" r="r" b="b"/>
            <a:pathLst>
              <a:path w="647700" h="609600">
                <a:moveTo>
                  <a:pt x="546100" y="0"/>
                </a:moveTo>
                <a:lnTo>
                  <a:pt x="101600" y="0"/>
                </a:lnTo>
                <a:lnTo>
                  <a:pt x="62043" y="7981"/>
                </a:lnTo>
                <a:lnTo>
                  <a:pt x="29749" y="29749"/>
                </a:lnTo>
                <a:lnTo>
                  <a:pt x="7981" y="62043"/>
                </a:lnTo>
                <a:lnTo>
                  <a:pt x="0" y="101599"/>
                </a:lnTo>
                <a:lnTo>
                  <a:pt x="0" y="507999"/>
                </a:lnTo>
                <a:lnTo>
                  <a:pt x="7981" y="547556"/>
                </a:lnTo>
                <a:lnTo>
                  <a:pt x="29749" y="579850"/>
                </a:lnTo>
                <a:lnTo>
                  <a:pt x="62043" y="601618"/>
                </a:lnTo>
                <a:lnTo>
                  <a:pt x="101600" y="609599"/>
                </a:lnTo>
                <a:lnTo>
                  <a:pt x="546100" y="609599"/>
                </a:lnTo>
                <a:lnTo>
                  <a:pt x="585656" y="601618"/>
                </a:lnTo>
                <a:lnTo>
                  <a:pt x="617950" y="579850"/>
                </a:lnTo>
                <a:lnTo>
                  <a:pt x="639718" y="547556"/>
                </a:lnTo>
                <a:lnTo>
                  <a:pt x="647700" y="507999"/>
                </a:lnTo>
                <a:lnTo>
                  <a:pt x="647700" y="101599"/>
                </a:lnTo>
                <a:lnTo>
                  <a:pt x="639718" y="62043"/>
                </a:lnTo>
                <a:lnTo>
                  <a:pt x="617950" y="29749"/>
                </a:lnTo>
                <a:lnTo>
                  <a:pt x="585656" y="7981"/>
                </a:lnTo>
                <a:lnTo>
                  <a:pt x="546100" y="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9867900" y="3895344"/>
            <a:ext cx="647700" cy="609600"/>
          </a:xfrm>
          <a:custGeom>
            <a:avLst/>
            <a:gdLst/>
            <a:ahLst/>
            <a:cxnLst/>
            <a:rect l="l" t="t" r="r" b="b"/>
            <a:pathLst>
              <a:path w="647700" h="609600">
                <a:moveTo>
                  <a:pt x="0" y="101599"/>
                </a:moveTo>
                <a:lnTo>
                  <a:pt x="7981" y="62043"/>
                </a:lnTo>
                <a:lnTo>
                  <a:pt x="29749" y="29749"/>
                </a:lnTo>
                <a:lnTo>
                  <a:pt x="62043" y="7981"/>
                </a:lnTo>
                <a:lnTo>
                  <a:pt x="101600" y="0"/>
                </a:lnTo>
                <a:lnTo>
                  <a:pt x="546100" y="0"/>
                </a:lnTo>
                <a:lnTo>
                  <a:pt x="585656" y="7981"/>
                </a:lnTo>
                <a:lnTo>
                  <a:pt x="617950" y="29749"/>
                </a:lnTo>
                <a:lnTo>
                  <a:pt x="639718" y="62043"/>
                </a:lnTo>
                <a:lnTo>
                  <a:pt x="647700" y="101599"/>
                </a:lnTo>
                <a:lnTo>
                  <a:pt x="647700" y="507999"/>
                </a:lnTo>
                <a:lnTo>
                  <a:pt x="639718" y="547556"/>
                </a:lnTo>
                <a:lnTo>
                  <a:pt x="617950" y="579850"/>
                </a:lnTo>
                <a:lnTo>
                  <a:pt x="585656" y="601618"/>
                </a:lnTo>
                <a:lnTo>
                  <a:pt x="546100" y="609599"/>
                </a:lnTo>
                <a:lnTo>
                  <a:pt x="101600" y="609599"/>
                </a:lnTo>
                <a:lnTo>
                  <a:pt x="62043" y="601618"/>
                </a:lnTo>
                <a:lnTo>
                  <a:pt x="29749" y="579850"/>
                </a:lnTo>
                <a:lnTo>
                  <a:pt x="7981" y="547556"/>
                </a:lnTo>
                <a:lnTo>
                  <a:pt x="0" y="507999"/>
                </a:lnTo>
                <a:lnTo>
                  <a:pt x="0" y="101599"/>
                </a:lnTo>
                <a:close/>
              </a:path>
            </a:pathLst>
          </a:custGeom>
          <a:ln w="12192">
            <a:solidFill>
              <a:srgbClr val="3A732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250179" y="5800344"/>
            <a:ext cx="647700" cy="609600"/>
          </a:xfrm>
          <a:custGeom>
            <a:avLst/>
            <a:gdLst/>
            <a:ahLst/>
            <a:cxnLst/>
            <a:rect l="l" t="t" r="r" b="b"/>
            <a:pathLst>
              <a:path w="647700" h="609600">
                <a:moveTo>
                  <a:pt x="546100" y="0"/>
                </a:moveTo>
                <a:lnTo>
                  <a:pt x="101600" y="0"/>
                </a:lnTo>
                <a:lnTo>
                  <a:pt x="62043" y="7984"/>
                </a:lnTo>
                <a:lnTo>
                  <a:pt x="29749" y="29759"/>
                </a:lnTo>
                <a:lnTo>
                  <a:pt x="7981" y="62054"/>
                </a:lnTo>
                <a:lnTo>
                  <a:pt x="0" y="101599"/>
                </a:lnTo>
                <a:lnTo>
                  <a:pt x="0" y="507999"/>
                </a:lnTo>
                <a:lnTo>
                  <a:pt x="7981" y="547545"/>
                </a:lnTo>
                <a:lnTo>
                  <a:pt x="29749" y="579840"/>
                </a:lnTo>
                <a:lnTo>
                  <a:pt x="62043" y="601615"/>
                </a:lnTo>
                <a:lnTo>
                  <a:pt x="101600" y="609599"/>
                </a:lnTo>
                <a:lnTo>
                  <a:pt x="546100" y="609599"/>
                </a:lnTo>
                <a:lnTo>
                  <a:pt x="585656" y="601615"/>
                </a:lnTo>
                <a:lnTo>
                  <a:pt x="617950" y="579840"/>
                </a:lnTo>
                <a:lnTo>
                  <a:pt x="639718" y="547545"/>
                </a:lnTo>
                <a:lnTo>
                  <a:pt x="647700" y="507999"/>
                </a:lnTo>
                <a:lnTo>
                  <a:pt x="647700" y="101599"/>
                </a:lnTo>
                <a:lnTo>
                  <a:pt x="639718" y="62054"/>
                </a:lnTo>
                <a:lnTo>
                  <a:pt x="617950" y="29759"/>
                </a:lnTo>
                <a:lnTo>
                  <a:pt x="585656" y="7984"/>
                </a:lnTo>
                <a:lnTo>
                  <a:pt x="546100" y="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250179" y="5800344"/>
            <a:ext cx="647700" cy="609600"/>
          </a:xfrm>
          <a:custGeom>
            <a:avLst/>
            <a:gdLst/>
            <a:ahLst/>
            <a:cxnLst/>
            <a:rect l="l" t="t" r="r" b="b"/>
            <a:pathLst>
              <a:path w="647700" h="609600">
                <a:moveTo>
                  <a:pt x="0" y="101599"/>
                </a:moveTo>
                <a:lnTo>
                  <a:pt x="7981" y="62054"/>
                </a:lnTo>
                <a:lnTo>
                  <a:pt x="29749" y="29759"/>
                </a:lnTo>
                <a:lnTo>
                  <a:pt x="62043" y="7984"/>
                </a:lnTo>
                <a:lnTo>
                  <a:pt x="101600" y="0"/>
                </a:lnTo>
                <a:lnTo>
                  <a:pt x="546100" y="0"/>
                </a:lnTo>
                <a:lnTo>
                  <a:pt x="585656" y="7984"/>
                </a:lnTo>
                <a:lnTo>
                  <a:pt x="617950" y="29759"/>
                </a:lnTo>
                <a:lnTo>
                  <a:pt x="639718" y="62054"/>
                </a:lnTo>
                <a:lnTo>
                  <a:pt x="647700" y="101599"/>
                </a:lnTo>
                <a:lnTo>
                  <a:pt x="647700" y="507999"/>
                </a:lnTo>
                <a:lnTo>
                  <a:pt x="639718" y="547545"/>
                </a:lnTo>
                <a:lnTo>
                  <a:pt x="617950" y="579840"/>
                </a:lnTo>
                <a:lnTo>
                  <a:pt x="585656" y="601615"/>
                </a:lnTo>
                <a:lnTo>
                  <a:pt x="546100" y="609599"/>
                </a:lnTo>
                <a:lnTo>
                  <a:pt x="101600" y="609599"/>
                </a:lnTo>
                <a:lnTo>
                  <a:pt x="62043" y="601615"/>
                </a:lnTo>
                <a:lnTo>
                  <a:pt x="29749" y="579840"/>
                </a:lnTo>
                <a:lnTo>
                  <a:pt x="7981" y="547545"/>
                </a:lnTo>
                <a:lnTo>
                  <a:pt x="0" y="507999"/>
                </a:lnTo>
                <a:lnTo>
                  <a:pt x="0" y="101599"/>
                </a:lnTo>
                <a:close/>
              </a:path>
            </a:pathLst>
          </a:custGeom>
          <a:ln w="12192">
            <a:solidFill>
              <a:srgbClr val="3A732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4873244" y="3949065"/>
            <a:ext cx="5459095" cy="23882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973705" algn="l"/>
                <a:tab pos="5191760" algn="l"/>
              </a:tabLst>
            </a:pPr>
            <a:r>
              <a:rPr sz="3000" b="1" spc="-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3000" b="1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3000" b="1" spc="-5" dirty="0">
                <a:solidFill>
                  <a:srgbClr val="FFFFFF"/>
                </a:solidFill>
                <a:latin typeface="Arial"/>
                <a:cs typeface="Arial"/>
              </a:rPr>
              <a:t>alys</a:t>
            </a:r>
            <a:r>
              <a:rPr sz="3000" b="1" spc="-2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3000" b="1" spc="-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3000" b="1" dirty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sz="3000" b="1" spc="-5" dirty="0">
                <a:solidFill>
                  <a:srgbClr val="FFFFFF"/>
                </a:solidFill>
                <a:latin typeface="Arial"/>
                <a:cs typeface="Arial"/>
              </a:rPr>
              <a:t>Features</a:t>
            </a:r>
            <a:r>
              <a:rPr sz="3000" b="1" dirty="0">
                <a:solidFill>
                  <a:srgbClr val="FFFFFF"/>
                </a:solidFill>
                <a:latin typeface="Arial"/>
                <a:cs typeface="Arial"/>
              </a:rPr>
              <a:t>	X</a:t>
            </a:r>
            <a:endParaRPr sz="3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600">
              <a:latin typeface="Times New Roman"/>
              <a:cs typeface="Times New Roman"/>
            </a:endParaRPr>
          </a:p>
          <a:p>
            <a:pPr marL="573405" marR="4104004" indent="-327660">
              <a:lnSpc>
                <a:spcPct val="166700"/>
              </a:lnSpc>
            </a:pPr>
            <a:r>
              <a:rPr sz="3000" b="1" spc="-5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3000" b="1" dirty="0">
                <a:solidFill>
                  <a:srgbClr val="FFFFFF"/>
                </a:solidFill>
                <a:latin typeface="Arial"/>
                <a:cs typeface="Arial"/>
              </a:rPr>
              <a:t>ount  Y</a:t>
            </a:r>
            <a:endParaRPr sz="3000">
              <a:latin typeface="Arial"/>
              <a:cs typeface="Arial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630936" y="25907"/>
            <a:ext cx="2022475" cy="451484"/>
          </a:xfrm>
          <a:custGeom>
            <a:avLst/>
            <a:gdLst/>
            <a:ahLst/>
            <a:cxnLst/>
            <a:rect l="l" t="t" r="r" b="b"/>
            <a:pathLst>
              <a:path w="2022475" h="451484">
                <a:moveTo>
                  <a:pt x="0" y="451104"/>
                </a:moveTo>
                <a:lnTo>
                  <a:pt x="2022348" y="451104"/>
                </a:lnTo>
                <a:lnTo>
                  <a:pt x="2022348" y="0"/>
                </a:lnTo>
                <a:lnTo>
                  <a:pt x="0" y="0"/>
                </a:lnTo>
                <a:lnTo>
                  <a:pt x="0" y="45110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30936" y="25907"/>
            <a:ext cx="2022475" cy="451484"/>
          </a:xfrm>
          <a:custGeom>
            <a:avLst/>
            <a:gdLst/>
            <a:ahLst/>
            <a:cxnLst/>
            <a:rect l="l" t="t" r="r" b="b"/>
            <a:pathLst>
              <a:path w="2022475" h="451484">
                <a:moveTo>
                  <a:pt x="0" y="451104"/>
                </a:moveTo>
                <a:lnTo>
                  <a:pt x="2022348" y="451104"/>
                </a:lnTo>
                <a:lnTo>
                  <a:pt x="2022348" y="0"/>
                </a:lnTo>
                <a:lnTo>
                  <a:pt x="0" y="0"/>
                </a:lnTo>
                <a:lnTo>
                  <a:pt x="0" y="451104"/>
                </a:lnTo>
                <a:close/>
              </a:path>
            </a:pathLst>
          </a:custGeom>
          <a:ln w="1219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807821" y="28193"/>
            <a:ext cx="1666875" cy="406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500" b="1" spc="-145" dirty="0">
                <a:solidFill>
                  <a:srgbClr val="FFFFFF"/>
                </a:solidFill>
                <a:latin typeface="Arial"/>
                <a:cs typeface="Arial"/>
              </a:rPr>
              <a:t>Introduction</a:t>
            </a:r>
            <a:endParaRPr sz="2500">
              <a:latin typeface="Arial"/>
              <a:cs typeface="Arial"/>
            </a:endParaRPr>
          </a:p>
        </p:txBody>
      </p:sp>
      <p:sp>
        <p:nvSpPr>
          <p:cNvPr id="30" name="object 3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60" dirty="0"/>
              <a:t>20 </a:t>
            </a:r>
            <a:r>
              <a:rPr spc="-65" dirty="0"/>
              <a:t>December</a:t>
            </a:r>
            <a:r>
              <a:rPr spc="-110" dirty="0"/>
              <a:t> </a:t>
            </a:r>
            <a:r>
              <a:rPr spc="-60" dirty="0"/>
              <a:t>2017</a:t>
            </a:r>
          </a:p>
        </p:txBody>
      </p:sp>
      <p:sp>
        <p:nvSpPr>
          <p:cNvPr id="31" name="object 31"/>
          <p:cNvSpPr txBox="1"/>
          <p:nvPr/>
        </p:nvSpPr>
        <p:spPr>
          <a:xfrm>
            <a:off x="11159235" y="6465214"/>
            <a:ext cx="12827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240"/>
              </a:lnSpc>
            </a:pPr>
            <a:r>
              <a:rPr sz="1200" spc="-60" dirty="0">
                <a:solidFill>
                  <a:srgbClr val="888888"/>
                </a:solidFill>
                <a:latin typeface="Arial"/>
                <a:cs typeface="Arial"/>
              </a:rPr>
              <a:t>4</a:t>
            </a:r>
            <a:endParaRPr sz="12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2959607" y="36576"/>
            <a:ext cx="2022475" cy="451484"/>
          </a:xfrm>
          <a:prstGeom prst="rect">
            <a:avLst/>
          </a:prstGeom>
          <a:solidFill>
            <a:srgbClr val="539E39">
              <a:alpha val="19999"/>
            </a:srgbClr>
          </a:solidFill>
          <a:ln w="12192">
            <a:solidFill>
              <a:srgbClr val="3A7327"/>
            </a:solidFill>
          </a:ln>
        </p:spPr>
        <p:txBody>
          <a:bodyPr vert="horz" wrap="square" lIns="0" tIns="13970" rIns="0" bIns="0" rtlCol="0">
            <a:spAutoFit/>
          </a:bodyPr>
          <a:lstStyle/>
          <a:p>
            <a:pPr marL="302895">
              <a:lnSpc>
                <a:spcPct val="100000"/>
              </a:lnSpc>
              <a:spcBef>
                <a:spcPts val="110"/>
              </a:spcBef>
            </a:pPr>
            <a:r>
              <a:rPr sz="2500" b="1" spc="-225" dirty="0">
                <a:solidFill>
                  <a:srgbClr val="FFFFFF"/>
                </a:solidFill>
                <a:latin typeface="Arial"/>
                <a:cs typeface="Arial"/>
              </a:rPr>
              <a:t>Challenges</a:t>
            </a:r>
            <a:endParaRPr sz="25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314188" y="35051"/>
            <a:ext cx="2658110" cy="449580"/>
          </a:xfrm>
          <a:prstGeom prst="rect">
            <a:avLst/>
          </a:prstGeom>
          <a:solidFill>
            <a:srgbClr val="539E39">
              <a:alpha val="19999"/>
            </a:srgbClr>
          </a:solidFill>
          <a:ln w="12192">
            <a:solidFill>
              <a:srgbClr val="3A7327"/>
            </a:solidFill>
          </a:ln>
        </p:spPr>
        <p:txBody>
          <a:bodyPr vert="horz" wrap="square" lIns="0" tIns="13970" rIns="0" bIns="0" rtlCol="0">
            <a:spAutoFit/>
          </a:bodyPr>
          <a:lstStyle/>
          <a:p>
            <a:pPr marL="141605">
              <a:lnSpc>
                <a:spcPct val="100000"/>
              </a:lnSpc>
              <a:spcBef>
                <a:spcPts val="110"/>
              </a:spcBef>
            </a:pPr>
            <a:r>
              <a:rPr sz="2500" b="1" spc="-220" dirty="0">
                <a:solidFill>
                  <a:srgbClr val="FFFFFF"/>
                </a:solidFill>
                <a:latin typeface="Arial"/>
                <a:cs typeface="Arial"/>
              </a:rPr>
              <a:t>Proposed</a:t>
            </a:r>
            <a:r>
              <a:rPr sz="2500" b="1" spc="-1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b="1" spc="-100" dirty="0">
                <a:solidFill>
                  <a:srgbClr val="FFFFFF"/>
                </a:solidFill>
                <a:latin typeface="Arial"/>
                <a:cs typeface="Arial"/>
              </a:rPr>
              <a:t>Method</a:t>
            </a:r>
            <a:endParaRPr sz="250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8275319" y="45719"/>
            <a:ext cx="3084830" cy="449580"/>
          </a:xfrm>
          <a:prstGeom prst="rect">
            <a:avLst/>
          </a:prstGeom>
          <a:solidFill>
            <a:srgbClr val="539E39">
              <a:alpha val="19999"/>
            </a:srgbClr>
          </a:solidFill>
          <a:ln w="12192">
            <a:solidFill>
              <a:srgbClr val="3A7327"/>
            </a:solidFill>
          </a:ln>
        </p:spPr>
        <p:txBody>
          <a:bodyPr vert="horz" wrap="square" lIns="0" tIns="13970" rIns="0" bIns="0" rtlCol="0">
            <a:spAutoFit/>
          </a:bodyPr>
          <a:lstStyle/>
          <a:p>
            <a:pPr marL="159385">
              <a:lnSpc>
                <a:spcPct val="100000"/>
              </a:lnSpc>
              <a:spcBef>
                <a:spcPts val="110"/>
              </a:spcBef>
            </a:pPr>
            <a:r>
              <a:rPr sz="2500" b="1" spc="-165" dirty="0">
                <a:solidFill>
                  <a:srgbClr val="FFFFFF"/>
                </a:solidFill>
                <a:latin typeface="Arial"/>
                <a:cs typeface="Arial"/>
              </a:rPr>
              <a:t>Experimental</a:t>
            </a:r>
            <a:r>
              <a:rPr sz="2500" b="1" spc="-1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b="1" spc="-229" dirty="0">
                <a:solidFill>
                  <a:srgbClr val="FFFFFF"/>
                </a:solidFill>
                <a:latin typeface="Arial"/>
                <a:cs typeface="Arial"/>
              </a:rPr>
              <a:t>Results</a:t>
            </a:r>
            <a:endParaRPr sz="25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73149" y="454532"/>
            <a:ext cx="9050020" cy="130048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ts val="5015"/>
              </a:lnSpc>
              <a:spcBef>
                <a:spcPts val="105"/>
              </a:spcBef>
            </a:pPr>
            <a:r>
              <a:rPr sz="4400" b="1" dirty="0">
                <a:latin typeface="Arial"/>
                <a:cs typeface="Arial"/>
              </a:rPr>
              <a:t>Perspective</a:t>
            </a:r>
            <a:r>
              <a:rPr sz="4400" b="1" spc="-10" dirty="0">
                <a:latin typeface="Arial"/>
                <a:cs typeface="Arial"/>
              </a:rPr>
              <a:t> </a:t>
            </a:r>
            <a:r>
              <a:rPr sz="4400" b="1" dirty="0">
                <a:latin typeface="Arial"/>
                <a:cs typeface="Arial"/>
              </a:rPr>
              <a:t>Distortion</a:t>
            </a:r>
            <a:endParaRPr sz="4400">
              <a:latin typeface="Arial"/>
              <a:cs typeface="Arial"/>
            </a:endParaRPr>
          </a:p>
          <a:p>
            <a:pPr algn="ctr">
              <a:lnSpc>
                <a:spcPts val="5015"/>
              </a:lnSpc>
            </a:pPr>
            <a:r>
              <a:rPr sz="4400" spc="-140" dirty="0">
                <a:latin typeface="Trebuchet MS"/>
                <a:cs typeface="Trebuchet MS"/>
              </a:rPr>
              <a:t>Why</a:t>
            </a:r>
            <a:r>
              <a:rPr sz="4400" spc="-420" dirty="0">
                <a:latin typeface="Trebuchet MS"/>
                <a:cs typeface="Trebuchet MS"/>
              </a:rPr>
              <a:t> </a:t>
            </a:r>
            <a:r>
              <a:rPr sz="4400" spc="-275" dirty="0">
                <a:latin typeface="Trebuchet MS"/>
                <a:cs typeface="Trebuchet MS"/>
              </a:rPr>
              <a:t>Perspective</a:t>
            </a:r>
            <a:r>
              <a:rPr sz="4400" spc="-440" dirty="0">
                <a:latin typeface="Trebuchet MS"/>
                <a:cs typeface="Trebuchet MS"/>
              </a:rPr>
              <a:t> </a:t>
            </a:r>
            <a:r>
              <a:rPr sz="4400" spc="-210" dirty="0">
                <a:latin typeface="Trebuchet MS"/>
                <a:cs typeface="Trebuchet MS"/>
              </a:rPr>
              <a:t>Distortion</a:t>
            </a:r>
            <a:r>
              <a:rPr sz="4400" spc="-445" dirty="0">
                <a:latin typeface="Trebuchet MS"/>
                <a:cs typeface="Trebuchet MS"/>
              </a:rPr>
              <a:t> </a:t>
            </a:r>
            <a:r>
              <a:rPr sz="4400" spc="-190" dirty="0">
                <a:latin typeface="Trebuchet MS"/>
                <a:cs typeface="Trebuchet MS"/>
              </a:rPr>
              <a:t>is</a:t>
            </a:r>
            <a:r>
              <a:rPr sz="4400" spc="-400" dirty="0">
                <a:latin typeface="Trebuchet MS"/>
                <a:cs typeface="Trebuchet MS"/>
              </a:rPr>
              <a:t> </a:t>
            </a:r>
            <a:r>
              <a:rPr sz="4400" spc="-240" dirty="0">
                <a:latin typeface="Trebuchet MS"/>
                <a:cs typeface="Trebuchet MS"/>
              </a:rPr>
              <a:t>a</a:t>
            </a:r>
            <a:r>
              <a:rPr sz="4400" spc="-395" dirty="0">
                <a:latin typeface="Trebuchet MS"/>
                <a:cs typeface="Trebuchet MS"/>
              </a:rPr>
              <a:t> </a:t>
            </a:r>
            <a:r>
              <a:rPr sz="4400" spc="-170" dirty="0">
                <a:latin typeface="Trebuchet MS"/>
                <a:cs typeface="Trebuchet MS"/>
              </a:rPr>
              <a:t>Problem?</a:t>
            </a:r>
            <a:endParaRPr sz="4400">
              <a:latin typeface="Trebuchet MS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180588" y="3808476"/>
            <a:ext cx="5948171" cy="27492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733538" y="5500878"/>
            <a:ext cx="1274445" cy="966469"/>
          </a:xfrm>
          <a:custGeom>
            <a:avLst/>
            <a:gdLst/>
            <a:ahLst/>
            <a:cxnLst/>
            <a:rect l="l" t="t" r="r" b="b"/>
            <a:pathLst>
              <a:path w="1274445" h="966470">
                <a:moveTo>
                  <a:pt x="0" y="966216"/>
                </a:moveTo>
                <a:lnTo>
                  <a:pt x="1274063" y="966216"/>
                </a:lnTo>
                <a:lnTo>
                  <a:pt x="1274063" y="0"/>
                </a:lnTo>
                <a:lnTo>
                  <a:pt x="0" y="0"/>
                </a:lnTo>
                <a:lnTo>
                  <a:pt x="0" y="966216"/>
                </a:lnTo>
                <a:close/>
              </a:path>
            </a:pathLst>
          </a:custGeom>
          <a:ln w="102107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7987665" y="5639511"/>
            <a:ext cx="76454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 spc="-540" dirty="0">
                <a:solidFill>
                  <a:srgbClr val="FFFFFF"/>
                </a:solidFill>
                <a:latin typeface="Arial"/>
                <a:cs typeface="Arial"/>
              </a:rPr>
              <a:t>P,</a:t>
            </a:r>
            <a:r>
              <a:rPr sz="4000" b="1" spc="-2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b="1" spc="-470" dirty="0">
                <a:solidFill>
                  <a:srgbClr val="FFFFFF"/>
                </a:solidFill>
                <a:latin typeface="Arial"/>
                <a:cs typeface="Arial"/>
              </a:rPr>
              <a:t>X</a:t>
            </a:r>
            <a:endParaRPr sz="40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423665" y="3931158"/>
            <a:ext cx="1274445" cy="966469"/>
          </a:xfrm>
          <a:custGeom>
            <a:avLst/>
            <a:gdLst/>
            <a:ahLst/>
            <a:cxnLst/>
            <a:rect l="l" t="t" r="r" b="b"/>
            <a:pathLst>
              <a:path w="1274445" h="966470">
                <a:moveTo>
                  <a:pt x="0" y="966215"/>
                </a:moveTo>
                <a:lnTo>
                  <a:pt x="1274064" y="966215"/>
                </a:lnTo>
                <a:lnTo>
                  <a:pt x="1274064" y="0"/>
                </a:lnTo>
                <a:lnTo>
                  <a:pt x="0" y="0"/>
                </a:lnTo>
                <a:lnTo>
                  <a:pt x="0" y="966215"/>
                </a:lnTo>
                <a:close/>
              </a:path>
            </a:pathLst>
          </a:custGeom>
          <a:ln w="102107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916939" y="1999614"/>
            <a:ext cx="10178415" cy="2704465"/>
          </a:xfrm>
          <a:prstGeom prst="rect">
            <a:avLst/>
          </a:prstGeom>
        </p:spPr>
        <p:txBody>
          <a:bodyPr vert="horz" wrap="square" lIns="0" tIns="59690" rIns="0" bIns="0" rtlCol="0">
            <a:spAutoFit/>
          </a:bodyPr>
          <a:lstStyle/>
          <a:p>
            <a:pPr marL="241300" marR="617220" indent="-228600">
              <a:lnSpc>
                <a:spcPts val="3030"/>
              </a:lnSpc>
              <a:spcBef>
                <a:spcPts val="470"/>
              </a:spcBef>
              <a:buChar char="•"/>
              <a:tabLst>
                <a:tab pos="241935" algn="l"/>
              </a:tabLst>
            </a:pPr>
            <a:r>
              <a:rPr sz="2800" spc="-155" dirty="0">
                <a:latin typeface="Arial"/>
                <a:cs typeface="Arial"/>
              </a:rPr>
              <a:t>Crowd </a:t>
            </a:r>
            <a:r>
              <a:rPr sz="2800" spc="-90" dirty="0">
                <a:latin typeface="Arial"/>
                <a:cs typeface="Arial"/>
              </a:rPr>
              <a:t>counting </a:t>
            </a:r>
            <a:r>
              <a:rPr sz="2800" spc="-35" dirty="0">
                <a:latin typeface="Arial"/>
                <a:cs typeface="Arial"/>
              </a:rPr>
              <a:t>in </a:t>
            </a:r>
            <a:r>
              <a:rPr sz="2800" spc="-135" dirty="0">
                <a:latin typeface="Arial"/>
                <a:cs typeface="Arial"/>
              </a:rPr>
              <a:t>regression </a:t>
            </a:r>
            <a:r>
              <a:rPr sz="2800" spc="-225" dirty="0">
                <a:latin typeface="Arial"/>
                <a:cs typeface="Arial"/>
              </a:rPr>
              <a:t>uses </a:t>
            </a:r>
            <a:r>
              <a:rPr sz="2800" b="1" spc="-180" dirty="0">
                <a:latin typeface="Arial"/>
                <a:cs typeface="Arial"/>
              </a:rPr>
              <a:t>pixel </a:t>
            </a:r>
            <a:r>
              <a:rPr sz="2800" b="1" spc="-204" dirty="0">
                <a:latin typeface="Arial"/>
                <a:cs typeface="Arial"/>
              </a:rPr>
              <a:t>count </a:t>
            </a:r>
            <a:r>
              <a:rPr sz="2800" spc="20" dirty="0">
                <a:latin typeface="Arial"/>
                <a:cs typeface="Arial"/>
              </a:rPr>
              <a:t>to </a:t>
            </a:r>
            <a:r>
              <a:rPr sz="2800" spc="-25" dirty="0">
                <a:latin typeface="Arial"/>
                <a:cs typeface="Arial"/>
              </a:rPr>
              <a:t>find </a:t>
            </a:r>
            <a:r>
              <a:rPr sz="2800" spc="-35" dirty="0">
                <a:latin typeface="Arial"/>
                <a:cs typeface="Arial"/>
              </a:rPr>
              <a:t>the</a:t>
            </a:r>
            <a:r>
              <a:rPr sz="2800" spc="-305" dirty="0">
                <a:latin typeface="Arial"/>
                <a:cs typeface="Arial"/>
              </a:rPr>
              <a:t> </a:t>
            </a:r>
            <a:r>
              <a:rPr sz="2800" b="1" spc="-175" dirty="0">
                <a:latin typeface="Arial"/>
                <a:cs typeface="Arial"/>
              </a:rPr>
              <a:t>people  </a:t>
            </a:r>
            <a:r>
              <a:rPr sz="2800" b="1" spc="-204" dirty="0">
                <a:latin typeface="Arial"/>
                <a:cs typeface="Arial"/>
              </a:rPr>
              <a:t>count </a:t>
            </a:r>
            <a:r>
              <a:rPr sz="2800" spc="-35" dirty="0">
                <a:latin typeface="Arial"/>
                <a:cs typeface="Arial"/>
              </a:rPr>
              <a:t>in </a:t>
            </a:r>
            <a:r>
              <a:rPr sz="2800" spc="-220" dirty="0">
                <a:latin typeface="Arial"/>
                <a:cs typeface="Arial"/>
              </a:rPr>
              <a:t>a</a:t>
            </a:r>
            <a:r>
              <a:rPr sz="2800" spc="-195" dirty="0">
                <a:latin typeface="Arial"/>
                <a:cs typeface="Arial"/>
              </a:rPr>
              <a:t> </a:t>
            </a:r>
            <a:r>
              <a:rPr sz="2800" spc="-90" dirty="0">
                <a:latin typeface="Arial"/>
                <a:cs typeface="Arial"/>
              </a:rPr>
              <a:t>region.</a:t>
            </a:r>
            <a:endParaRPr sz="2800">
              <a:latin typeface="Arial"/>
              <a:cs typeface="Arial"/>
            </a:endParaRPr>
          </a:p>
          <a:p>
            <a:pPr marL="241300" marR="5080" indent="-228600">
              <a:lnSpc>
                <a:spcPts val="3050"/>
              </a:lnSpc>
              <a:spcBef>
                <a:spcPts val="980"/>
              </a:spcBef>
              <a:buChar char="•"/>
              <a:tabLst>
                <a:tab pos="241935" algn="l"/>
              </a:tabLst>
            </a:pPr>
            <a:r>
              <a:rPr sz="2800" spc="-190" dirty="0">
                <a:latin typeface="Arial"/>
                <a:cs typeface="Arial"/>
              </a:rPr>
              <a:t>Due </a:t>
            </a:r>
            <a:r>
              <a:rPr sz="2800" spc="25" dirty="0">
                <a:latin typeface="Arial"/>
                <a:cs typeface="Arial"/>
              </a:rPr>
              <a:t>to </a:t>
            </a:r>
            <a:r>
              <a:rPr sz="2800" spc="-114" dirty="0">
                <a:latin typeface="Arial"/>
                <a:cs typeface="Arial"/>
              </a:rPr>
              <a:t>perspective </a:t>
            </a:r>
            <a:r>
              <a:rPr sz="2800" spc="-45" dirty="0">
                <a:latin typeface="Arial"/>
                <a:cs typeface="Arial"/>
              </a:rPr>
              <a:t>distortion, </a:t>
            </a:r>
            <a:r>
              <a:rPr sz="2800" spc="-35" dirty="0">
                <a:latin typeface="Arial"/>
                <a:cs typeface="Arial"/>
              </a:rPr>
              <a:t>the </a:t>
            </a:r>
            <a:r>
              <a:rPr sz="2800" spc="-204" dirty="0">
                <a:latin typeface="Arial"/>
                <a:cs typeface="Arial"/>
              </a:rPr>
              <a:t>same </a:t>
            </a:r>
            <a:r>
              <a:rPr sz="2800" spc="-185" dirty="0">
                <a:latin typeface="Arial"/>
                <a:cs typeface="Arial"/>
              </a:rPr>
              <a:t>areas </a:t>
            </a:r>
            <a:r>
              <a:rPr sz="2800" spc="15" dirty="0">
                <a:latin typeface="Arial"/>
                <a:cs typeface="Arial"/>
              </a:rPr>
              <a:t>with </a:t>
            </a:r>
            <a:r>
              <a:rPr sz="2800" spc="-35" dirty="0">
                <a:latin typeface="Arial"/>
                <a:cs typeface="Arial"/>
              </a:rPr>
              <a:t>the </a:t>
            </a:r>
            <a:r>
              <a:rPr sz="2800" b="1" spc="-250" dirty="0">
                <a:latin typeface="Arial"/>
                <a:cs typeface="Arial"/>
              </a:rPr>
              <a:t>same </a:t>
            </a:r>
            <a:r>
              <a:rPr sz="2800" b="1" spc="-254" dirty="0">
                <a:latin typeface="Arial"/>
                <a:cs typeface="Arial"/>
              </a:rPr>
              <a:t>size </a:t>
            </a:r>
            <a:r>
              <a:rPr sz="2800" spc="-185" dirty="0">
                <a:latin typeface="Arial"/>
                <a:cs typeface="Arial"/>
              </a:rPr>
              <a:t>can  </a:t>
            </a:r>
            <a:r>
              <a:rPr sz="2800" spc="-175" dirty="0">
                <a:latin typeface="Arial"/>
                <a:cs typeface="Arial"/>
              </a:rPr>
              <a:t>have </a:t>
            </a:r>
            <a:r>
              <a:rPr sz="2800" b="1" spc="-125" dirty="0">
                <a:latin typeface="Arial"/>
                <a:cs typeface="Arial"/>
              </a:rPr>
              <a:t>different </a:t>
            </a:r>
            <a:r>
              <a:rPr sz="2800" b="1" spc="-175" dirty="0">
                <a:latin typeface="Arial"/>
                <a:cs typeface="Arial"/>
              </a:rPr>
              <a:t>people</a:t>
            </a:r>
            <a:r>
              <a:rPr sz="2800" b="1" spc="-95" dirty="0">
                <a:latin typeface="Arial"/>
                <a:cs typeface="Arial"/>
              </a:rPr>
              <a:t> </a:t>
            </a:r>
            <a:r>
              <a:rPr sz="2800" b="1" spc="-185" dirty="0">
                <a:latin typeface="Arial"/>
                <a:cs typeface="Arial"/>
              </a:rPr>
              <a:t>count</a:t>
            </a:r>
            <a:r>
              <a:rPr sz="2800" spc="-185" dirty="0">
                <a:latin typeface="Arial"/>
                <a:cs typeface="Arial"/>
              </a:rPr>
              <a:t>.</a:t>
            </a:r>
            <a:endParaRPr sz="2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400">
              <a:latin typeface="Times New Roman"/>
              <a:cs typeface="Times New Roman"/>
            </a:endParaRPr>
          </a:p>
          <a:p>
            <a:pPr marL="3007995">
              <a:lnSpc>
                <a:spcPct val="100000"/>
              </a:lnSpc>
            </a:pPr>
            <a:r>
              <a:rPr sz="4000" b="1" spc="-545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endParaRPr sz="40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959607" y="36576"/>
            <a:ext cx="2022475" cy="451484"/>
          </a:xfrm>
          <a:custGeom>
            <a:avLst/>
            <a:gdLst/>
            <a:ahLst/>
            <a:cxnLst/>
            <a:rect l="l" t="t" r="r" b="b"/>
            <a:pathLst>
              <a:path w="2022475" h="451484">
                <a:moveTo>
                  <a:pt x="0" y="451103"/>
                </a:moveTo>
                <a:lnTo>
                  <a:pt x="2022347" y="451103"/>
                </a:lnTo>
                <a:lnTo>
                  <a:pt x="2022347" y="0"/>
                </a:lnTo>
                <a:lnTo>
                  <a:pt x="0" y="0"/>
                </a:lnTo>
                <a:lnTo>
                  <a:pt x="0" y="451103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959607" y="36576"/>
            <a:ext cx="2022475" cy="451484"/>
          </a:xfrm>
          <a:custGeom>
            <a:avLst/>
            <a:gdLst/>
            <a:ahLst/>
            <a:cxnLst/>
            <a:rect l="l" t="t" r="r" b="b"/>
            <a:pathLst>
              <a:path w="2022475" h="451484">
                <a:moveTo>
                  <a:pt x="0" y="451103"/>
                </a:moveTo>
                <a:lnTo>
                  <a:pt x="2022347" y="451103"/>
                </a:lnTo>
                <a:lnTo>
                  <a:pt x="2022347" y="0"/>
                </a:lnTo>
                <a:lnTo>
                  <a:pt x="0" y="0"/>
                </a:lnTo>
                <a:lnTo>
                  <a:pt x="0" y="451103"/>
                </a:lnTo>
                <a:close/>
              </a:path>
            </a:pathLst>
          </a:custGeom>
          <a:ln w="1219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630936" y="25907"/>
            <a:ext cx="4058920" cy="451484"/>
          </a:xfrm>
          <a:prstGeom prst="rect">
            <a:avLst/>
          </a:prstGeom>
          <a:solidFill>
            <a:srgbClr val="539E39">
              <a:alpha val="19999"/>
            </a:srgbClr>
          </a:solidFill>
          <a:ln w="12191">
            <a:solidFill>
              <a:srgbClr val="3A7327"/>
            </a:solidFill>
          </a:ln>
        </p:spPr>
        <p:txBody>
          <a:bodyPr vert="horz" wrap="square" lIns="0" tIns="24765" rIns="0" bIns="0" rtlCol="0">
            <a:spAutoFit/>
          </a:bodyPr>
          <a:lstStyle/>
          <a:p>
            <a:pPr marL="189230">
              <a:lnSpc>
                <a:spcPct val="100000"/>
              </a:lnSpc>
              <a:spcBef>
                <a:spcPts val="195"/>
              </a:spcBef>
              <a:tabLst>
                <a:tab pos="2631440" algn="l"/>
              </a:tabLst>
            </a:pPr>
            <a:r>
              <a:rPr sz="3750" b="1" spc="-217" baseline="2222" dirty="0">
                <a:solidFill>
                  <a:srgbClr val="FFFFFF"/>
                </a:solidFill>
                <a:latin typeface="Arial"/>
                <a:cs typeface="Arial"/>
              </a:rPr>
              <a:t>Introduction	</a:t>
            </a:r>
            <a:r>
              <a:rPr sz="2500" b="1" spc="-225" dirty="0">
                <a:solidFill>
                  <a:srgbClr val="FFFFFF"/>
                </a:solidFill>
                <a:latin typeface="Arial"/>
                <a:cs typeface="Arial"/>
              </a:rPr>
              <a:t>Challenges</a:t>
            </a:r>
            <a:endParaRPr sz="2500">
              <a:latin typeface="Arial"/>
              <a:cs typeface="Arial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ftr" sz="quarter" idx="5"/>
          </p:nvPr>
        </p:nvSpPr>
        <p:spPr>
          <a:xfrm>
            <a:off x="916939" y="6465214"/>
            <a:ext cx="1203960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60" dirty="0" smtClean="0"/>
              <a:t>2</a:t>
            </a:r>
            <a:r>
              <a:rPr lang="en-US" spc="-60" dirty="0" smtClean="0"/>
              <a:t>8-11-2018</a:t>
            </a:r>
            <a:endParaRPr spc="-60" dirty="0"/>
          </a:p>
        </p:txBody>
      </p:sp>
      <p:sp>
        <p:nvSpPr>
          <p:cNvPr id="14" name="object 14"/>
          <p:cNvSpPr txBox="1"/>
          <p:nvPr/>
        </p:nvSpPr>
        <p:spPr>
          <a:xfrm>
            <a:off x="11159235" y="6465214"/>
            <a:ext cx="12827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240"/>
              </a:lnSpc>
            </a:pPr>
            <a:r>
              <a:rPr sz="1200" spc="-60" dirty="0">
                <a:solidFill>
                  <a:srgbClr val="888888"/>
                </a:solidFill>
                <a:latin typeface="Arial"/>
                <a:cs typeface="Arial"/>
              </a:rPr>
              <a:t>5</a:t>
            </a:r>
            <a:endParaRPr sz="12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314188" y="35051"/>
            <a:ext cx="2658110" cy="449580"/>
          </a:xfrm>
          <a:prstGeom prst="rect">
            <a:avLst/>
          </a:prstGeom>
          <a:solidFill>
            <a:srgbClr val="539E39">
              <a:alpha val="19999"/>
            </a:srgbClr>
          </a:solidFill>
          <a:ln w="12192">
            <a:solidFill>
              <a:srgbClr val="3A7327"/>
            </a:solidFill>
          </a:ln>
        </p:spPr>
        <p:txBody>
          <a:bodyPr vert="horz" wrap="square" lIns="0" tIns="13970" rIns="0" bIns="0" rtlCol="0">
            <a:spAutoFit/>
          </a:bodyPr>
          <a:lstStyle/>
          <a:p>
            <a:pPr marL="141605">
              <a:lnSpc>
                <a:spcPct val="100000"/>
              </a:lnSpc>
              <a:spcBef>
                <a:spcPts val="110"/>
              </a:spcBef>
            </a:pPr>
            <a:r>
              <a:rPr sz="2500" b="1" spc="-220" dirty="0">
                <a:solidFill>
                  <a:srgbClr val="FFFFFF"/>
                </a:solidFill>
                <a:latin typeface="Arial"/>
                <a:cs typeface="Arial"/>
              </a:rPr>
              <a:t>Proposed</a:t>
            </a:r>
            <a:r>
              <a:rPr sz="2500" b="1" spc="-1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b="1" spc="-100" dirty="0">
                <a:solidFill>
                  <a:srgbClr val="FFFFFF"/>
                </a:solidFill>
                <a:latin typeface="Arial"/>
                <a:cs typeface="Arial"/>
              </a:rPr>
              <a:t>Method</a:t>
            </a:r>
            <a:endParaRPr sz="25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275319" y="45719"/>
            <a:ext cx="3084830" cy="449580"/>
          </a:xfrm>
          <a:prstGeom prst="rect">
            <a:avLst/>
          </a:prstGeom>
          <a:solidFill>
            <a:srgbClr val="539E39">
              <a:alpha val="19999"/>
            </a:srgbClr>
          </a:solidFill>
          <a:ln w="12192">
            <a:solidFill>
              <a:srgbClr val="3A7327"/>
            </a:solidFill>
          </a:ln>
        </p:spPr>
        <p:txBody>
          <a:bodyPr vert="horz" wrap="square" lIns="0" tIns="13970" rIns="0" bIns="0" rtlCol="0">
            <a:spAutoFit/>
          </a:bodyPr>
          <a:lstStyle/>
          <a:p>
            <a:pPr marL="159385">
              <a:lnSpc>
                <a:spcPct val="100000"/>
              </a:lnSpc>
              <a:spcBef>
                <a:spcPts val="110"/>
              </a:spcBef>
            </a:pPr>
            <a:r>
              <a:rPr sz="2500" b="1" spc="-165" dirty="0">
                <a:solidFill>
                  <a:srgbClr val="FFFFFF"/>
                </a:solidFill>
                <a:latin typeface="Arial"/>
                <a:cs typeface="Arial"/>
              </a:rPr>
              <a:t>Experimental</a:t>
            </a:r>
            <a:r>
              <a:rPr sz="2500" b="1" spc="-1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b="1" spc="-229" dirty="0">
                <a:solidFill>
                  <a:srgbClr val="FFFFFF"/>
                </a:solidFill>
                <a:latin typeface="Arial"/>
                <a:cs typeface="Arial"/>
              </a:rPr>
              <a:t>Results</a:t>
            </a:r>
            <a:endParaRPr sz="25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987676" y="540765"/>
            <a:ext cx="8217534" cy="11385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ts val="5100"/>
              </a:lnSpc>
              <a:spcBef>
                <a:spcPts val="105"/>
              </a:spcBef>
            </a:pPr>
            <a:r>
              <a:rPr sz="4400" b="1" dirty="0">
                <a:latin typeface="Arial"/>
                <a:cs typeface="Arial"/>
              </a:rPr>
              <a:t>Non-Linearity</a:t>
            </a:r>
            <a:endParaRPr sz="4400">
              <a:latin typeface="Arial"/>
              <a:cs typeface="Arial"/>
            </a:endParaRPr>
          </a:p>
          <a:p>
            <a:pPr algn="ctr">
              <a:lnSpc>
                <a:spcPts val="3660"/>
              </a:lnSpc>
            </a:pPr>
            <a:r>
              <a:rPr sz="3200" spc="-5" dirty="0">
                <a:latin typeface="Arial"/>
                <a:cs typeface="Arial"/>
              </a:rPr>
              <a:t>Region Pixels and People Count</a:t>
            </a:r>
            <a:r>
              <a:rPr sz="3200" spc="5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Relationship</a:t>
            </a:r>
            <a:endParaRPr sz="32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286000" y="2037588"/>
            <a:ext cx="7504176" cy="36042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212592" y="2891027"/>
            <a:ext cx="1771014" cy="1199515"/>
          </a:xfrm>
          <a:custGeom>
            <a:avLst/>
            <a:gdLst/>
            <a:ahLst/>
            <a:cxnLst/>
            <a:rect l="l" t="t" r="r" b="b"/>
            <a:pathLst>
              <a:path w="1771014" h="1199514">
                <a:moveTo>
                  <a:pt x="0" y="1199388"/>
                </a:moveTo>
                <a:lnTo>
                  <a:pt x="1770887" y="1199388"/>
                </a:lnTo>
                <a:lnTo>
                  <a:pt x="1770887" y="0"/>
                </a:lnTo>
                <a:lnTo>
                  <a:pt x="0" y="0"/>
                </a:lnTo>
                <a:lnTo>
                  <a:pt x="0" y="1199388"/>
                </a:lnTo>
                <a:close/>
              </a:path>
            </a:pathLst>
          </a:custGeom>
          <a:ln w="762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554468" y="2892551"/>
            <a:ext cx="1771014" cy="1201420"/>
          </a:xfrm>
          <a:custGeom>
            <a:avLst/>
            <a:gdLst/>
            <a:ahLst/>
            <a:cxnLst/>
            <a:rect l="l" t="t" r="r" b="b"/>
            <a:pathLst>
              <a:path w="1771015" h="1201420">
                <a:moveTo>
                  <a:pt x="0" y="1200912"/>
                </a:moveTo>
                <a:lnTo>
                  <a:pt x="1770887" y="1200912"/>
                </a:lnTo>
                <a:lnTo>
                  <a:pt x="1770887" y="0"/>
                </a:lnTo>
                <a:lnTo>
                  <a:pt x="0" y="0"/>
                </a:lnTo>
                <a:lnTo>
                  <a:pt x="0" y="1200912"/>
                </a:lnTo>
                <a:close/>
              </a:path>
            </a:pathLst>
          </a:custGeom>
          <a:ln w="762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959607" y="36576"/>
            <a:ext cx="2022475" cy="451484"/>
          </a:xfrm>
          <a:custGeom>
            <a:avLst/>
            <a:gdLst/>
            <a:ahLst/>
            <a:cxnLst/>
            <a:rect l="l" t="t" r="r" b="b"/>
            <a:pathLst>
              <a:path w="2022475" h="451484">
                <a:moveTo>
                  <a:pt x="0" y="451103"/>
                </a:moveTo>
                <a:lnTo>
                  <a:pt x="2022347" y="451103"/>
                </a:lnTo>
                <a:lnTo>
                  <a:pt x="2022347" y="0"/>
                </a:lnTo>
                <a:lnTo>
                  <a:pt x="0" y="0"/>
                </a:lnTo>
                <a:lnTo>
                  <a:pt x="0" y="451103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959607" y="36576"/>
            <a:ext cx="2022475" cy="451484"/>
          </a:xfrm>
          <a:custGeom>
            <a:avLst/>
            <a:gdLst/>
            <a:ahLst/>
            <a:cxnLst/>
            <a:rect l="l" t="t" r="r" b="b"/>
            <a:pathLst>
              <a:path w="2022475" h="451484">
                <a:moveTo>
                  <a:pt x="0" y="451103"/>
                </a:moveTo>
                <a:lnTo>
                  <a:pt x="2022347" y="451103"/>
                </a:lnTo>
                <a:lnTo>
                  <a:pt x="2022347" y="0"/>
                </a:lnTo>
                <a:lnTo>
                  <a:pt x="0" y="0"/>
                </a:lnTo>
                <a:lnTo>
                  <a:pt x="0" y="451103"/>
                </a:lnTo>
                <a:close/>
              </a:path>
            </a:pathLst>
          </a:custGeom>
          <a:ln w="1219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630936" y="25907"/>
            <a:ext cx="4058920" cy="451484"/>
          </a:xfrm>
          <a:prstGeom prst="rect">
            <a:avLst/>
          </a:prstGeom>
          <a:solidFill>
            <a:srgbClr val="539E39">
              <a:alpha val="19999"/>
            </a:srgbClr>
          </a:solidFill>
          <a:ln w="12191">
            <a:solidFill>
              <a:srgbClr val="3A7327"/>
            </a:solidFill>
          </a:ln>
        </p:spPr>
        <p:txBody>
          <a:bodyPr vert="horz" wrap="square" lIns="0" tIns="24765" rIns="0" bIns="0" rtlCol="0">
            <a:spAutoFit/>
          </a:bodyPr>
          <a:lstStyle/>
          <a:p>
            <a:pPr marL="189230">
              <a:lnSpc>
                <a:spcPct val="100000"/>
              </a:lnSpc>
              <a:spcBef>
                <a:spcPts val="195"/>
              </a:spcBef>
              <a:tabLst>
                <a:tab pos="2631440" algn="l"/>
              </a:tabLst>
            </a:pPr>
            <a:r>
              <a:rPr sz="3750" b="1" spc="-217" baseline="2222" dirty="0">
                <a:solidFill>
                  <a:srgbClr val="FFFFFF"/>
                </a:solidFill>
                <a:latin typeface="Arial"/>
                <a:cs typeface="Arial"/>
              </a:rPr>
              <a:t>Introduction	</a:t>
            </a:r>
            <a:r>
              <a:rPr sz="2500" b="1" spc="-225" dirty="0">
                <a:solidFill>
                  <a:srgbClr val="FFFFFF"/>
                </a:solidFill>
                <a:latin typeface="Arial"/>
                <a:cs typeface="Arial"/>
              </a:rPr>
              <a:t>Challenges</a:t>
            </a:r>
            <a:endParaRPr sz="2500">
              <a:latin typeface="Arial"/>
              <a:cs typeface="Arial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60" dirty="0"/>
              <a:t>20 </a:t>
            </a:r>
            <a:r>
              <a:rPr spc="-65" dirty="0"/>
              <a:t>December</a:t>
            </a:r>
            <a:r>
              <a:rPr spc="-110" dirty="0"/>
              <a:t> </a:t>
            </a:r>
            <a:r>
              <a:rPr spc="-60" dirty="0"/>
              <a:t>2017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240"/>
              </a:lnSpc>
            </a:pPr>
            <a:r>
              <a:rPr spc="-60" dirty="0"/>
              <a:t>7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5314188" y="35051"/>
            <a:ext cx="2658110" cy="449580"/>
          </a:xfrm>
          <a:prstGeom prst="rect">
            <a:avLst/>
          </a:prstGeom>
          <a:solidFill>
            <a:srgbClr val="539E39">
              <a:alpha val="19999"/>
            </a:srgbClr>
          </a:solidFill>
          <a:ln w="12192">
            <a:solidFill>
              <a:srgbClr val="3A7327"/>
            </a:solidFill>
          </a:ln>
        </p:spPr>
        <p:txBody>
          <a:bodyPr vert="horz" wrap="square" lIns="0" tIns="13970" rIns="0" bIns="0" rtlCol="0">
            <a:spAutoFit/>
          </a:bodyPr>
          <a:lstStyle/>
          <a:p>
            <a:pPr marL="141605">
              <a:lnSpc>
                <a:spcPct val="100000"/>
              </a:lnSpc>
              <a:spcBef>
                <a:spcPts val="110"/>
              </a:spcBef>
            </a:pPr>
            <a:r>
              <a:rPr sz="2500" b="1" spc="-220" dirty="0">
                <a:solidFill>
                  <a:srgbClr val="FFFFFF"/>
                </a:solidFill>
                <a:latin typeface="Arial"/>
                <a:cs typeface="Arial"/>
              </a:rPr>
              <a:t>Proposed</a:t>
            </a:r>
            <a:r>
              <a:rPr sz="2500" b="1" spc="-1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b="1" spc="-100" dirty="0">
                <a:solidFill>
                  <a:srgbClr val="FFFFFF"/>
                </a:solidFill>
                <a:latin typeface="Arial"/>
                <a:cs typeface="Arial"/>
              </a:rPr>
              <a:t>Method</a:t>
            </a:r>
            <a:endParaRPr sz="25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275319" y="45719"/>
            <a:ext cx="3084830" cy="449580"/>
          </a:xfrm>
          <a:prstGeom prst="rect">
            <a:avLst/>
          </a:prstGeom>
          <a:solidFill>
            <a:srgbClr val="539E39">
              <a:alpha val="19999"/>
            </a:srgbClr>
          </a:solidFill>
          <a:ln w="12192">
            <a:solidFill>
              <a:srgbClr val="3A7327"/>
            </a:solidFill>
          </a:ln>
        </p:spPr>
        <p:txBody>
          <a:bodyPr vert="horz" wrap="square" lIns="0" tIns="13970" rIns="0" bIns="0" rtlCol="0">
            <a:spAutoFit/>
          </a:bodyPr>
          <a:lstStyle/>
          <a:p>
            <a:pPr marL="159385">
              <a:lnSpc>
                <a:spcPct val="100000"/>
              </a:lnSpc>
              <a:spcBef>
                <a:spcPts val="110"/>
              </a:spcBef>
            </a:pPr>
            <a:r>
              <a:rPr sz="2500" b="1" spc="-165" dirty="0">
                <a:solidFill>
                  <a:srgbClr val="FFFFFF"/>
                </a:solidFill>
                <a:latin typeface="Arial"/>
                <a:cs typeface="Arial"/>
              </a:rPr>
              <a:t>Experimental</a:t>
            </a:r>
            <a:r>
              <a:rPr sz="2500" b="1" spc="-1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b="1" spc="-229" dirty="0">
                <a:solidFill>
                  <a:srgbClr val="FFFFFF"/>
                </a:solidFill>
                <a:latin typeface="Arial"/>
                <a:cs typeface="Arial"/>
              </a:rPr>
              <a:t>Results</a:t>
            </a:r>
            <a:endParaRPr sz="25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630936" y="25907"/>
            <a:ext cx="2022475" cy="451484"/>
          </a:xfrm>
          <a:prstGeom prst="rect">
            <a:avLst/>
          </a:prstGeom>
          <a:solidFill>
            <a:srgbClr val="539E39">
              <a:alpha val="19999"/>
            </a:srgbClr>
          </a:solidFill>
          <a:ln w="12191">
            <a:solidFill>
              <a:srgbClr val="3A7327"/>
            </a:solidFill>
          </a:ln>
        </p:spPr>
        <p:txBody>
          <a:bodyPr vert="horz" wrap="square" lIns="0" tIns="13970" rIns="0" bIns="0" rtlCol="0">
            <a:spAutoFit/>
          </a:bodyPr>
          <a:lstStyle/>
          <a:p>
            <a:pPr marL="189230">
              <a:lnSpc>
                <a:spcPct val="100000"/>
              </a:lnSpc>
              <a:spcBef>
                <a:spcPts val="110"/>
              </a:spcBef>
            </a:pPr>
            <a:r>
              <a:rPr sz="2500" b="1" spc="-145" dirty="0">
                <a:solidFill>
                  <a:srgbClr val="FFFFFF"/>
                </a:solidFill>
                <a:latin typeface="Arial"/>
                <a:cs typeface="Arial"/>
              </a:rPr>
              <a:t>Introduction</a:t>
            </a:r>
            <a:endParaRPr sz="25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959607" y="36576"/>
            <a:ext cx="2022475" cy="451484"/>
          </a:xfrm>
          <a:custGeom>
            <a:avLst/>
            <a:gdLst/>
            <a:ahLst/>
            <a:cxnLst/>
            <a:rect l="l" t="t" r="r" b="b"/>
            <a:pathLst>
              <a:path w="2022475" h="451484">
                <a:moveTo>
                  <a:pt x="0" y="451103"/>
                </a:moveTo>
                <a:lnTo>
                  <a:pt x="2022347" y="451103"/>
                </a:lnTo>
                <a:lnTo>
                  <a:pt x="2022347" y="0"/>
                </a:lnTo>
                <a:lnTo>
                  <a:pt x="0" y="0"/>
                </a:lnTo>
                <a:lnTo>
                  <a:pt x="0" y="451103"/>
                </a:lnTo>
                <a:close/>
              </a:path>
            </a:pathLst>
          </a:custGeom>
          <a:solidFill>
            <a:srgbClr val="539E39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959607" y="36576"/>
            <a:ext cx="2022475" cy="451484"/>
          </a:xfrm>
          <a:custGeom>
            <a:avLst/>
            <a:gdLst/>
            <a:ahLst/>
            <a:cxnLst/>
            <a:rect l="l" t="t" r="r" b="b"/>
            <a:pathLst>
              <a:path w="2022475" h="451484">
                <a:moveTo>
                  <a:pt x="0" y="451103"/>
                </a:moveTo>
                <a:lnTo>
                  <a:pt x="2022347" y="451103"/>
                </a:lnTo>
                <a:lnTo>
                  <a:pt x="2022347" y="0"/>
                </a:lnTo>
                <a:lnTo>
                  <a:pt x="0" y="0"/>
                </a:lnTo>
                <a:lnTo>
                  <a:pt x="0" y="451103"/>
                </a:lnTo>
                <a:close/>
              </a:path>
            </a:pathLst>
          </a:custGeom>
          <a:ln w="12192">
            <a:solidFill>
              <a:srgbClr val="539E3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314188" y="35051"/>
            <a:ext cx="2658110" cy="449580"/>
          </a:xfrm>
          <a:custGeom>
            <a:avLst/>
            <a:gdLst/>
            <a:ahLst/>
            <a:cxnLst/>
            <a:rect l="l" t="t" r="r" b="b"/>
            <a:pathLst>
              <a:path w="2658109" h="449580">
                <a:moveTo>
                  <a:pt x="0" y="449580"/>
                </a:moveTo>
                <a:lnTo>
                  <a:pt x="2657856" y="449580"/>
                </a:lnTo>
                <a:lnTo>
                  <a:pt x="2657856" y="0"/>
                </a:lnTo>
                <a:lnTo>
                  <a:pt x="0" y="0"/>
                </a:lnTo>
                <a:lnTo>
                  <a:pt x="0" y="44958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314188" y="35051"/>
            <a:ext cx="2658110" cy="449580"/>
          </a:xfrm>
          <a:custGeom>
            <a:avLst/>
            <a:gdLst/>
            <a:ahLst/>
            <a:cxnLst/>
            <a:rect l="l" t="t" r="r" b="b"/>
            <a:pathLst>
              <a:path w="2658109" h="449580">
                <a:moveTo>
                  <a:pt x="0" y="449580"/>
                </a:moveTo>
                <a:lnTo>
                  <a:pt x="2657856" y="449580"/>
                </a:lnTo>
                <a:lnTo>
                  <a:pt x="2657856" y="0"/>
                </a:lnTo>
                <a:lnTo>
                  <a:pt x="0" y="0"/>
                </a:lnTo>
                <a:lnTo>
                  <a:pt x="0" y="449580"/>
                </a:lnTo>
                <a:close/>
              </a:path>
            </a:pathLst>
          </a:custGeom>
          <a:ln w="1219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3249929" y="0"/>
            <a:ext cx="4596130" cy="1156335"/>
          </a:xfrm>
          <a:prstGeom prst="rect">
            <a:avLst/>
          </a:prstGeom>
        </p:spPr>
        <p:txBody>
          <a:bodyPr vert="horz" wrap="square" lIns="0" tIns="660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20"/>
              </a:spcBef>
              <a:tabLst>
                <a:tab pos="2205990" algn="l"/>
              </a:tabLst>
            </a:pPr>
            <a:r>
              <a:rPr sz="2500" spc="-225" dirty="0">
                <a:solidFill>
                  <a:srgbClr val="FFFFFF"/>
                </a:solidFill>
              </a:rPr>
              <a:t>Challenges	</a:t>
            </a:r>
            <a:r>
              <a:rPr sz="2500" spc="-220" dirty="0">
                <a:solidFill>
                  <a:srgbClr val="FFFFFF"/>
                </a:solidFill>
              </a:rPr>
              <a:t>Proposed</a:t>
            </a:r>
            <a:r>
              <a:rPr sz="2500" spc="-175" dirty="0">
                <a:solidFill>
                  <a:srgbClr val="FFFFFF"/>
                </a:solidFill>
              </a:rPr>
              <a:t> </a:t>
            </a:r>
            <a:r>
              <a:rPr sz="2500" spc="-100" dirty="0">
                <a:solidFill>
                  <a:srgbClr val="FFFFFF"/>
                </a:solidFill>
              </a:rPr>
              <a:t>Method</a:t>
            </a:r>
            <a:endParaRPr sz="2500" dirty="0"/>
          </a:p>
          <a:p>
            <a:pPr marL="226060">
              <a:lnSpc>
                <a:spcPct val="100000"/>
              </a:lnSpc>
              <a:spcBef>
                <a:spcPts val="680"/>
              </a:spcBef>
            </a:pPr>
            <a:r>
              <a:rPr sz="4000" spc="-5" dirty="0"/>
              <a:t>Proposed</a:t>
            </a:r>
            <a:r>
              <a:rPr sz="4000" spc="-60" dirty="0"/>
              <a:t> </a:t>
            </a:r>
            <a:r>
              <a:rPr sz="4000" spc="-5" dirty="0"/>
              <a:t>Method</a:t>
            </a:r>
            <a:endParaRPr sz="4000" dirty="0"/>
          </a:p>
        </p:txBody>
      </p:sp>
      <p:sp>
        <p:nvSpPr>
          <p:cNvPr id="9" name="object 9"/>
          <p:cNvSpPr txBox="1"/>
          <p:nvPr/>
        </p:nvSpPr>
        <p:spPr>
          <a:xfrm>
            <a:off x="8275319" y="45719"/>
            <a:ext cx="3084830" cy="449580"/>
          </a:xfrm>
          <a:prstGeom prst="rect">
            <a:avLst/>
          </a:prstGeom>
          <a:solidFill>
            <a:srgbClr val="539E39">
              <a:alpha val="19999"/>
            </a:srgbClr>
          </a:solidFill>
          <a:ln w="12192">
            <a:solidFill>
              <a:srgbClr val="3A7327"/>
            </a:solidFill>
          </a:ln>
        </p:spPr>
        <p:txBody>
          <a:bodyPr vert="horz" wrap="square" lIns="0" tIns="13970" rIns="0" bIns="0" rtlCol="0">
            <a:spAutoFit/>
          </a:bodyPr>
          <a:lstStyle/>
          <a:p>
            <a:pPr marL="159385">
              <a:lnSpc>
                <a:spcPct val="100000"/>
              </a:lnSpc>
              <a:spcBef>
                <a:spcPts val="110"/>
              </a:spcBef>
            </a:pPr>
            <a:r>
              <a:rPr sz="2500" b="1" spc="-165" dirty="0">
                <a:solidFill>
                  <a:srgbClr val="FFFFFF"/>
                </a:solidFill>
                <a:latin typeface="Arial"/>
                <a:cs typeface="Arial"/>
              </a:rPr>
              <a:t>Experimental</a:t>
            </a:r>
            <a:r>
              <a:rPr sz="2500" b="1" spc="-1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b="1" spc="-229" dirty="0">
                <a:solidFill>
                  <a:srgbClr val="FFFFFF"/>
                </a:solidFill>
                <a:latin typeface="Arial"/>
                <a:cs typeface="Arial"/>
              </a:rPr>
              <a:t>Results</a:t>
            </a:r>
            <a:endParaRPr sz="25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8383523" y="6336791"/>
            <a:ext cx="850900" cy="205740"/>
          </a:xfrm>
          <a:custGeom>
            <a:avLst/>
            <a:gdLst/>
            <a:ahLst/>
            <a:cxnLst/>
            <a:rect l="l" t="t" r="r" b="b"/>
            <a:pathLst>
              <a:path w="850900" h="205740">
                <a:moveTo>
                  <a:pt x="0" y="205740"/>
                </a:moveTo>
                <a:lnTo>
                  <a:pt x="850392" y="205740"/>
                </a:lnTo>
                <a:lnTo>
                  <a:pt x="850392" y="0"/>
                </a:lnTo>
                <a:lnTo>
                  <a:pt x="0" y="0"/>
                </a:lnTo>
                <a:lnTo>
                  <a:pt x="0" y="20574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383523" y="6336791"/>
            <a:ext cx="850900" cy="205740"/>
          </a:xfrm>
          <a:custGeom>
            <a:avLst/>
            <a:gdLst/>
            <a:ahLst/>
            <a:cxnLst/>
            <a:rect l="l" t="t" r="r" b="b"/>
            <a:pathLst>
              <a:path w="850900" h="205740">
                <a:moveTo>
                  <a:pt x="0" y="205740"/>
                </a:moveTo>
                <a:lnTo>
                  <a:pt x="850392" y="205740"/>
                </a:lnTo>
                <a:lnTo>
                  <a:pt x="850392" y="0"/>
                </a:lnTo>
                <a:lnTo>
                  <a:pt x="0" y="0"/>
                </a:lnTo>
                <a:lnTo>
                  <a:pt x="0" y="205740"/>
                </a:lnTo>
                <a:close/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240"/>
              </a:lnSpc>
            </a:pPr>
            <a:r>
              <a:rPr spc="-60" dirty="0"/>
              <a:t>8</a:t>
            </a:r>
          </a:p>
        </p:txBody>
      </p:sp>
      <p:pic>
        <p:nvPicPr>
          <p:cNvPr id="15" name="Picture 14" descr="p6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643268" y="1676400"/>
            <a:ext cx="5929658" cy="490001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125980"/>
            <a:ext cx="10363200" cy="677108"/>
          </a:xfrm>
        </p:spPr>
        <p:txBody>
          <a:bodyPr/>
          <a:lstStyle/>
          <a:p>
            <a:r>
              <a:rPr lang="en-US" dirty="0" smtClean="0"/>
              <a:t>                             HOG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457200" y="2743200"/>
            <a:ext cx="11338560" cy="4572000"/>
          </a:xfrm>
          <a:prstGeom prst="rect">
            <a:avLst/>
          </a:prstGeom>
        </p:spPr>
        <p:txBody>
          <a:bodyPr/>
          <a:lstStyle/>
          <a:p>
            <a:pPr algn="just"/>
            <a:r>
              <a:rPr lang="fr-FR" dirty="0" smtClean="0"/>
              <a:t>To </a:t>
            </a:r>
            <a:r>
              <a:rPr lang="fr-FR" dirty="0" err="1" smtClean="0"/>
              <a:t>discriminate</a:t>
            </a:r>
            <a:r>
              <a:rPr lang="fr-FR" dirty="0" smtClean="0"/>
              <a:t> the </a:t>
            </a:r>
            <a:r>
              <a:rPr lang="fr-FR" dirty="0" err="1" smtClean="0"/>
              <a:t>object</a:t>
            </a:r>
            <a:r>
              <a:rPr lang="fr-FR" dirty="0" smtClean="0"/>
              <a:t> </a:t>
            </a:r>
            <a:r>
              <a:rPr lang="fr-FR" dirty="0" err="1" smtClean="0"/>
              <a:t>form</a:t>
            </a:r>
            <a:r>
              <a:rPr lang="fr-FR" dirty="0" smtClean="0"/>
              <a:t> </a:t>
            </a:r>
            <a:r>
              <a:rPr lang="fr-FR" dirty="0" err="1" smtClean="0"/>
              <a:t>using</a:t>
            </a:r>
            <a:r>
              <a:rPr lang="fr-FR" dirty="0" smtClean="0"/>
              <a:t> gradient orientation.</a:t>
            </a:r>
          </a:p>
          <a:p>
            <a:pPr>
              <a:buNone/>
            </a:pP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09800" y="3581400"/>
            <a:ext cx="3149600" cy="3067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34259" y="2928934"/>
            <a:ext cx="2349500" cy="1704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7" name="Straight Connector 6"/>
          <p:cNvCxnSpPr/>
          <p:nvPr/>
        </p:nvCxnSpPr>
        <p:spPr>
          <a:xfrm rot="16200000" flipH="1">
            <a:off x="7625839" y="3780363"/>
            <a:ext cx="1704975" cy="21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rot="10800000" flipH="1">
            <a:off x="7334259" y="3786190"/>
            <a:ext cx="23495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rot="16200000" flipV="1">
            <a:off x="7739074" y="2881309"/>
            <a:ext cx="428628" cy="9525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239008" y="2357430"/>
            <a:ext cx="26670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Cell (</a:t>
            </a:r>
            <a:r>
              <a:rPr lang="en-US" dirty="0" err="1" smtClean="0"/>
              <a:t>nxn</a:t>
            </a:r>
            <a:r>
              <a:rPr lang="en-US" dirty="0" smtClean="0"/>
              <a:t> pixels)</a:t>
            </a:r>
            <a:endParaRPr lang="en-US" dirty="0"/>
          </a:p>
        </p:txBody>
      </p:sp>
      <p:cxnSp>
        <p:nvCxnSpPr>
          <p:cNvPr id="14" name="Straight Arrow Connector 13"/>
          <p:cNvCxnSpPr/>
          <p:nvPr/>
        </p:nvCxnSpPr>
        <p:spPr>
          <a:xfrm rot="16200000" flipH="1">
            <a:off x="9239272" y="4833948"/>
            <a:ext cx="571504" cy="19050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9239272" y="5214950"/>
            <a:ext cx="2190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Block(t cells)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6B9F24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148</TotalTime>
  <Words>550</Words>
  <Application>Microsoft Office PowerPoint</Application>
  <PresentationFormat>Custom</PresentationFormat>
  <Paragraphs>205</Paragraphs>
  <Slides>23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Office Theme</vt:lpstr>
      <vt:lpstr>Slide 1</vt:lpstr>
      <vt:lpstr>Index</vt:lpstr>
      <vt:lpstr>Problem Definition Crowd Counting – Crowd Density Estimation</vt:lpstr>
      <vt:lpstr>Crowd Counting Approaches Detection-Based Crowd Counting</vt:lpstr>
      <vt:lpstr>Slide 5</vt:lpstr>
      <vt:lpstr>Slide 6</vt:lpstr>
      <vt:lpstr>Slide 7</vt:lpstr>
      <vt:lpstr>Challenges Proposed Method Proposed Method</vt:lpstr>
      <vt:lpstr>                             HOG</vt:lpstr>
      <vt:lpstr>HOG</vt:lpstr>
      <vt:lpstr>HOG</vt:lpstr>
      <vt:lpstr>Pixel Neighborhood-based Feature</vt:lpstr>
      <vt:lpstr>Local Binary Pattern (LBP)</vt:lpstr>
      <vt:lpstr>Computation of Local Binary Pattern</vt:lpstr>
      <vt:lpstr>Co-occurrence Matrix Features</vt:lpstr>
      <vt:lpstr>Co-occurrence Features</vt:lpstr>
      <vt:lpstr>FOURIER TRANSFORM ANALYSIS</vt:lpstr>
      <vt:lpstr>Results</vt:lpstr>
      <vt:lpstr>Slide 19</vt:lpstr>
      <vt:lpstr>LBP </vt:lpstr>
      <vt:lpstr>Slide 21</vt:lpstr>
      <vt:lpstr>Support Vector Regression </vt:lpstr>
      <vt:lpstr>Slide 23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Ahmed Gad</dc:creator>
  <cp:lastModifiedBy>pravash padhy</cp:lastModifiedBy>
  <cp:revision>5</cp:revision>
  <dcterms:created xsi:type="dcterms:W3CDTF">2018-11-28T06:13:28Z</dcterms:created>
  <dcterms:modified xsi:type="dcterms:W3CDTF">2018-11-28T08:42:44Z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2017-12-20T00:00:00Z</vt:filetime>
  </property>
  <property fmtid="{D5CDD505-2E9C-101B-9397-08002B2CF9AE}" pid="3" name="Creator">
    <vt:lpwstr>Microsoft® PowerPoint® 2013</vt:lpwstr>
  </property>
  <property fmtid="{D5CDD505-2E9C-101B-9397-08002B2CF9AE}" pid="4" name="LastSaved">
    <vt:filetime>2018-11-28T00:00:00Z</vt:filetime>
  </property>
</Properties>
</file>